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70" r:id="rId6"/>
    <p:sldId id="262" r:id="rId7"/>
    <p:sldId id="263" r:id="rId8"/>
    <p:sldId id="264" r:id="rId9"/>
    <p:sldId id="265" r:id="rId10"/>
    <p:sldId id="266" r:id="rId11"/>
    <p:sldId id="267" r:id="rId12"/>
    <p:sldId id="268" r:id="rId13"/>
    <p:sldId id="269" r:id="rId14"/>
    <p:sldId id="258" r:id="rId15"/>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1" autoAdjust="0"/>
    <p:restoredTop sz="94660"/>
  </p:normalViewPr>
  <p:slideViewPr>
    <p:cSldViewPr snapToGrid="0">
      <p:cViewPr varScale="1">
        <p:scale>
          <a:sx n="104" d="100"/>
          <a:sy n="104" d="100"/>
        </p:scale>
        <p:origin x="114" y="1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o-RO"/>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o-RO"/>
          </a:p>
        </p:txBody>
      </p:sp>
      <p:grpSp>
        <p:nvGrpSpPr>
          <p:cNvPr id="14" name="Group 13"/>
          <p:cNvGrpSpPr/>
          <p:nvPr userDrawn="1"/>
        </p:nvGrpSpPr>
        <p:grpSpPr>
          <a:xfrm>
            <a:off x="0" y="5821136"/>
            <a:ext cx="12192000" cy="754988"/>
            <a:chOff x="0" y="5821136"/>
            <a:chExt cx="12192000" cy="754988"/>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821136"/>
              <a:ext cx="12192000" cy="19165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54299" y="6368008"/>
              <a:ext cx="4687573" cy="208116"/>
            </a:xfrm>
            <a:prstGeom prst="rect">
              <a:avLst/>
            </a:prstGeom>
          </p:spPr>
        </p:pic>
      </p:gr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3999" y="369507"/>
            <a:ext cx="973667" cy="1019050"/>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54299" y="369507"/>
            <a:ext cx="797560" cy="797560"/>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96000" y="369507"/>
            <a:ext cx="1919002" cy="797560"/>
          </a:xfrm>
          <a:prstGeom prst="rect">
            <a:avLst/>
          </a:prstGeom>
        </p:spPr>
      </p:pic>
      <p:pic>
        <p:nvPicPr>
          <p:cNvPr id="13" name="Picture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827663" y="363411"/>
            <a:ext cx="840337" cy="803656"/>
          </a:xfrm>
          <a:prstGeom prst="rect">
            <a:avLst/>
          </a:prstGeom>
        </p:spPr>
      </p:pic>
    </p:spTree>
    <p:extLst>
      <p:ext uri="{BB962C8B-B14F-4D97-AF65-F5344CB8AC3E}">
        <p14:creationId xmlns:p14="http://schemas.microsoft.com/office/powerpoint/2010/main" val="5406584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p:cNvSpPr>
            <a:spLocks noGrp="1"/>
          </p:cNvSpPr>
          <p:nvPr>
            <p:ph type="dt" sz="half" idx="10"/>
          </p:nvPr>
        </p:nvSpPr>
        <p:spPr/>
        <p:txBody>
          <a:bodyPr/>
          <a:lstStyle/>
          <a:p>
            <a:fld id="{B9D6A00F-2058-4ED9-86B5-67125BF65CE6}" type="datetimeFigureOut">
              <a:rPr lang="ro-RO" smtClean="0"/>
              <a:t>15.06.2021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E335DDC-616C-4086-A583-6ECE4D3EC446}" type="slidenum">
              <a:rPr lang="ro-RO" smtClean="0"/>
              <a:t>‹#›</a:t>
            </a:fld>
            <a:endParaRPr lang="ro-RO"/>
          </a:p>
        </p:txBody>
      </p:sp>
    </p:spTree>
    <p:extLst>
      <p:ext uri="{BB962C8B-B14F-4D97-AF65-F5344CB8AC3E}">
        <p14:creationId xmlns:p14="http://schemas.microsoft.com/office/powerpoint/2010/main" val="495035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ro-RO"/>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p:cNvSpPr>
            <a:spLocks noGrp="1"/>
          </p:cNvSpPr>
          <p:nvPr>
            <p:ph type="dt" sz="half" idx="10"/>
          </p:nvPr>
        </p:nvSpPr>
        <p:spPr/>
        <p:txBody>
          <a:bodyPr/>
          <a:lstStyle/>
          <a:p>
            <a:fld id="{B9D6A00F-2058-4ED9-86B5-67125BF65CE6}" type="datetimeFigureOut">
              <a:rPr lang="ro-RO" smtClean="0"/>
              <a:t>15.06.2021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E335DDC-616C-4086-A583-6ECE4D3EC446}" type="slidenum">
              <a:rPr lang="ro-RO" smtClean="0"/>
              <a:t>‹#›</a:t>
            </a:fld>
            <a:endParaRPr lang="ro-RO"/>
          </a:p>
        </p:txBody>
      </p:sp>
    </p:spTree>
    <p:extLst>
      <p:ext uri="{BB962C8B-B14F-4D97-AF65-F5344CB8AC3E}">
        <p14:creationId xmlns:p14="http://schemas.microsoft.com/office/powerpoint/2010/main" val="2228149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grpSp>
        <p:nvGrpSpPr>
          <p:cNvPr id="7" name="Group 6"/>
          <p:cNvGrpSpPr/>
          <p:nvPr userDrawn="1"/>
        </p:nvGrpSpPr>
        <p:grpSpPr>
          <a:xfrm>
            <a:off x="0" y="5821136"/>
            <a:ext cx="12192000" cy="754988"/>
            <a:chOff x="0" y="5821136"/>
            <a:chExt cx="12192000" cy="754988"/>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821136"/>
              <a:ext cx="12192000" cy="19165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54299" y="6368008"/>
              <a:ext cx="4687573" cy="208116"/>
            </a:xfrm>
            <a:prstGeom prst="rect">
              <a:avLst/>
            </a:prstGeom>
          </p:spPr>
        </p:pic>
      </p:grpSp>
    </p:spTree>
    <p:extLst>
      <p:ext uri="{BB962C8B-B14F-4D97-AF65-F5344CB8AC3E}">
        <p14:creationId xmlns:p14="http://schemas.microsoft.com/office/powerpoint/2010/main" val="2202194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o-RO"/>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oup 6"/>
          <p:cNvGrpSpPr/>
          <p:nvPr userDrawn="1"/>
        </p:nvGrpSpPr>
        <p:grpSpPr>
          <a:xfrm>
            <a:off x="0" y="5821136"/>
            <a:ext cx="12192000" cy="754988"/>
            <a:chOff x="0" y="5821136"/>
            <a:chExt cx="12192000" cy="754988"/>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821136"/>
              <a:ext cx="12192000" cy="19165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54299" y="6368008"/>
              <a:ext cx="4687573" cy="208116"/>
            </a:xfrm>
            <a:prstGeom prst="rect">
              <a:avLst/>
            </a:prstGeom>
          </p:spPr>
        </p:pic>
      </p:grpSp>
    </p:spTree>
    <p:extLst>
      <p:ext uri="{BB962C8B-B14F-4D97-AF65-F5344CB8AC3E}">
        <p14:creationId xmlns:p14="http://schemas.microsoft.com/office/powerpoint/2010/main" val="472123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grpSp>
        <p:nvGrpSpPr>
          <p:cNvPr id="8" name="Group 7"/>
          <p:cNvGrpSpPr/>
          <p:nvPr userDrawn="1"/>
        </p:nvGrpSpPr>
        <p:grpSpPr>
          <a:xfrm>
            <a:off x="0" y="5821136"/>
            <a:ext cx="12192000" cy="754988"/>
            <a:chOff x="0" y="5821136"/>
            <a:chExt cx="12192000" cy="754988"/>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821136"/>
              <a:ext cx="12192000" cy="19165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54299" y="6368008"/>
              <a:ext cx="4687573" cy="208116"/>
            </a:xfrm>
            <a:prstGeom prst="rect">
              <a:avLst/>
            </a:prstGeom>
          </p:spPr>
        </p:pic>
      </p:grpSp>
    </p:spTree>
    <p:extLst>
      <p:ext uri="{BB962C8B-B14F-4D97-AF65-F5344CB8AC3E}">
        <p14:creationId xmlns:p14="http://schemas.microsoft.com/office/powerpoint/2010/main" val="4200731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ro-RO"/>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grpSp>
        <p:nvGrpSpPr>
          <p:cNvPr id="10" name="Group 9"/>
          <p:cNvGrpSpPr/>
          <p:nvPr userDrawn="1"/>
        </p:nvGrpSpPr>
        <p:grpSpPr>
          <a:xfrm>
            <a:off x="0" y="5821136"/>
            <a:ext cx="12192000" cy="754988"/>
            <a:chOff x="0" y="5821136"/>
            <a:chExt cx="12192000" cy="754988"/>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821136"/>
              <a:ext cx="12192000" cy="19165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54299" y="6368008"/>
              <a:ext cx="4687573" cy="208116"/>
            </a:xfrm>
            <a:prstGeom prst="rect">
              <a:avLst/>
            </a:prstGeom>
          </p:spPr>
        </p:pic>
      </p:grpSp>
    </p:spTree>
    <p:extLst>
      <p:ext uri="{BB962C8B-B14F-4D97-AF65-F5344CB8AC3E}">
        <p14:creationId xmlns:p14="http://schemas.microsoft.com/office/powerpoint/2010/main" val="4041456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grpSp>
        <p:nvGrpSpPr>
          <p:cNvPr id="6" name="Group 5"/>
          <p:cNvGrpSpPr/>
          <p:nvPr userDrawn="1"/>
        </p:nvGrpSpPr>
        <p:grpSpPr>
          <a:xfrm>
            <a:off x="0" y="5821136"/>
            <a:ext cx="12192000" cy="754988"/>
            <a:chOff x="0" y="5821136"/>
            <a:chExt cx="12192000" cy="754988"/>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821136"/>
              <a:ext cx="12192000" cy="19165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54299" y="6368008"/>
              <a:ext cx="4687573" cy="208116"/>
            </a:xfrm>
            <a:prstGeom prst="rect">
              <a:avLst/>
            </a:prstGeom>
          </p:spPr>
        </p:pic>
      </p:grpSp>
    </p:spTree>
    <p:extLst>
      <p:ext uri="{BB962C8B-B14F-4D97-AF65-F5344CB8AC3E}">
        <p14:creationId xmlns:p14="http://schemas.microsoft.com/office/powerpoint/2010/main" val="938769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userDrawn="1"/>
        </p:nvGrpSpPr>
        <p:grpSpPr>
          <a:xfrm>
            <a:off x="0" y="5821136"/>
            <a:ext cx="12192000" cy="754988"/>
            <a:chOff x="0" y="5821136"/>
            <a:chExt cx="12192000" cy="754988"/>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821136"/>
              <a:ext cx="12192000" cy="19165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54299" y="6368008"/>
              <a:ext cx="4687573" cy="208116"/>
            </a:xfrm>
            <a:prstGeom prst="rect">
              <a:avLst/>
            </a:prstGeom>
          </p:spPr>
        </p:pic>
      </p:grpSp>
    </p:spTree>
    <p:extLst>
      <p:ext uri="{BB962C8B-B14F-4D97-AF65-F5344CB8AC3E}">
        <p14:creationId xmlns:p14="http://schemas.microsoft.com/office/powerpoint/2010/main" val="1867290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o-RO"/>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oup 7"/>
          <p:cNvGrpSpPr/>
          <p:nvPr userDrawn="1"/>
        </p:nvGrpSpPr>
        <p:grpSpPr>
          <a:xfrm>
            <a:off x="0" y="5821136"/>
            <a:ext cx="12192000" cy="754988"/>
            <a:chOff x="0" y="5821136"/>
            <a:chExt cx="12192000" cy="754988"/>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821136"/>
              <a:ext cx="12192000" cy="19165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54299" y="6368008"/>
              <a:ext cx="4687573" cy="208116"/>
            </a:xfrm>
            <a:prstGeom prst="rect">
              <a:avLst/>
            </a:prstGeom>
          </p:spPr>
        </p:pic>
      </p:grpSp>
    </p:spTree>
    <p:extLst>
      <p:ext uri="{BB962C8B-B14F-4D97-AF65-F5344CB8AC3E}">
        <p14:creationId xmlns:p14="http://schemas.microsoft.com/office/powerpoint/2010/main" val="1502202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o-RO"/>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oup 7"/>
          <p:cNvGrpSpPr/>
          <p:nvPr userDrawn="1"/>
        </p:nvGrpSpPr>
        <p:grpSpPr>
          <a:xfrm>
            <a:off x="0" y="5821136"/>
            <a:ext cx="12192000" cy="754988"/>
            <a:chOff x="0" y="5821136"/>
            <a:chExt cx="12192000" cy="754988"/>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821136"/>
              <a:ext cx="12192000" cy="19165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54299" y="6368008"/>
              <a:ext cx="4687573" cy="208116"/>
            </a:xfrm>
            <a:prstGeom prst="rect">
              <a:avLst/>
            </a:prstGeom>
          </p:spPr>
        </p:pic>
      </p:grpSp>
    </p:spTree>
    <p:extLst>
      <p:ext uri="{BB962C8B-B14F-4D97-AF65-F5344CB8AC3E}">
        <p14:creationId xmlns:p14="http://schemas.microsoft.com/office/powerpoint/2010/main" val="2122646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o-RO"/>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D6A00F-2058-4ED9-86B5-67125BF65CE6}" type="datetimeFigureOut">
              <a:rPr lang="ro-RO" smtClean="0"/>
              <a:t>15.06.2021</a:t>
            </a:fld>
            <a:endParaRPr lang="ro-R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335DDC-616C-4086-A583-6ECE4D3EC446}" type="slidenum">
              <a:rPr lang="ro-RO" smtClean="0"/>
              <a:t>‹#›</a:t>
            </a:fld>
            <a:endParaRPr lang="ro-RO"/>
          </a:p>
        </p:txBody>
      </p:sp>
    </p:spTree>
    <p:extLst>
      <p:ext uri="{BB962C8B-B14F-4D97-AF65-F5344CB8AC3E}">
        <p14:creationId xmlns:p14="http://schemas.microsoft.com/office/powerpoint/2010/main" val="1943154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52.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6.jpe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66934" y="2145672"/>
            <a:ext cx="8658131" cy="1391452"/>
          </a:xfrm>
        </p:spPr>
        <p:txBody>
          <a:bodyPr>
            <a:normAutofit fontScale="90000"/>
          </a:bodyPr>
          <a:lstStyle/>
          <a:p>
            <a:r>
              <a:rPr lang="en-US" b="1" dirty="0">
                <a:solidFill>
                  <a:schemeClr val="accent1">
                    <a:lumMod val="50000"/>
                  </a:schemeClr>
                </a:solidFill>
              </a:rPr>
              <a:t>TIPO-LIDANA PRESENTATION</a:t>
            </a:r>
            <a:endParaRPr lang="ro-RO" b="1" dirty="0">
              <a:solidFill>
                <a:schemeClr val="accent1">
                  <a:lumMod val="50000"/>
                </a:schemeClr>
              </a:solidFill>
            </a:endParaRPr>
          </a:p>
        </p:txBody>
      </p:sp>
      <p:sp>
        <p:nvSpPr>
          <p:cNvPr id="3" name="Subtitle 2"/>
          <p:cNvSpPr>
            <a:spLocks noGrp="1"/>
          </p:cNvSpPr>
          <p:nvPr>
            <p:ph type="subTitle" idx="1"/>
          </p:nvPr>
        </p:nvSpPr>
        <p:spPr>
          <a:xfrm>
            <a:off x="1884629" y="3602038"/>
            <a:ext cx="8540436" cy="444861"/>
          </a:xfrm>
        </p:spPr>
        <p:txBody>
          <a:bodyPr/>
          <a:lstStyle/>
          <a:p>
            <a:r>
              <a:rPr lang="en-US" dirty="0">
                <a:solidFill>
                  <a:schemeClr val="accent1">
                    <a:lumMod val="50000"/>
                  </a:schemeClr>
                </a:solidFill>
              </a:rPr>
              <a:t>16</a:t>
            </a:r>
            <a:r>
              <a:rPr lang="en-US" baseline="30000" dirty="0">
                <a:solidFill>
                  <a:schemeClr val="accent1">
                    <a:lumMod val="50000"/>
                  </a:schemeClr>
                </a:solidFill>
              </a:rPr>
              <a:t>th</a:t>
            </a:r>
            <a:r>
              <a:rPr lang="en-US" dirty="0">
                <a:solidFill>
                  <a:schemeClr val="accent1">
                    <a:lumMod val="50000"/>
                  </a:schemeClr>
                </a:solidFill>
              </a:rPr>
              <a:t> of June 2021</a:t>
            </a:r>
            <a:endParaRPr lang="ro-RO" dirty="0">
              <a:solidFill>
                <a:schemeClr val="accent1">
                  <a:lumMod val="50000"/>
                </a:schemeClr>
              </a:solidFill>
            </a:endParaRP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422" y="4276184"/>
            <a:ext cx="3201156" cy="1192110"/>
          </a:xfrm>
          <a:prstGeom prst="rect">
            <a:avLst/>
          </a:prstGeom>
        </p:spPr>
      </p:pic>
    </p:spTree>
    <p:extLst>
      <p:ext uri="{BB962C8B-B14F-4D97-AF65-F5344CB8AC3E}">
        <p14:creationId xmlns:p14="http://schemas.microsoft.com/office/powerpoint/2010/main" val="895682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493" y="280658"/>
            <a:ext cx="2214868" cy="2953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 xmlns:a16="http://schemas.microsoft.com/office/drawing/2014/main" id="{A7332B01-090A-4B70-89D7-7DAB805BD259}"/>
              </a:ext>
            </a:extLst>
          </p:cNvPr>
          <p:cNvSpPr>
            <a:spLocks noGrp="1"/>
          </p:cNvSpPr>
          <p:nvPr>
            <p:ph type="title"/>
          </p:nvPr>
        </p:nvSpPr>
        <p:spPr>
          <a:xfrm>
            <a:off x="4072265" y="113199"/>
            <a:ext cx="4262535" cy="549275"/>
          </a:xfrm>
        </p:spPr>
        <p:txBody>
          <a:bodyPr>
            <a:normAutofit fontScale="90000"/>
          </a:bodyPr>
          <a:lstStyle/>
          <a:p>
            <a:pPr algn="ctr"/>
            <a:r>
              <a:rPr lang="ro-RO" b="1" dirty="0" smtClean="0">
                <a:solidFill>
                  <a:schemeClr val="accent1">
                    <a:lumMod val="50000"/>
                  </a:schemeClr>
                </a:solidFill>
              </a:rPr>
              <a:t>New </a:t>
            </a:r>
            <a:r>
              <a:rPr lang="en-US" b="1" dirty="0" smtClean="0">
                <a:solidFill>
                  <a:schemeClr val="accent1">
                    <a:lumMod val="50000"/>
                  </a:schemeClr>
                </a:solidFill>
              </a:rPr>
              <a:t>Equipment</a:t>
            </a:r>
            <a:endParaRPr lang="en-US" b="1" dirty="0">
              <a:solidFill>
                <a:schemeClr val="accent1">
                  <a:lumMod val="50000"/>
                </a:schemeClr>
              </a:solidFill>
            </a:endParaRPr>
          </a:p>
        </p:txBody>
      </p:sp>
      <p:sp>
        <p:nvSpPr>
          <p:cNvPr id="3" name="Content Placeholder 2">
            <a:extLst>
              <a:ext uri="{FF2B5EF4-FFF2-40B4-BE49-F238E27FC236}">
                <a16:creationId xmlns="" xmlns:a16="http://schemas.microsoft.com/office/drawing/2014/main" id="{0A63516B-1938-4D42-A063-17AF292CC58D}"/>
              </a:ext>
            </a:extLst>
          </p:cNvPr>
          <p:cNvSpPr>
            <a:spLocks noGrp="1"/>
          </p:cNvSpPr>
          <p:nvPr>
            <p:ph idx="1"/>
          </p:nvPr>
        </p:nvSpPr>
        <p:spPr>
          <a:xfrm>
            <a:off x="5159829" y="662474"/>
            <a:ext cx="6699091" cy="5191571"/>
          </a:xfrm>
        </p:spPr>
        <p:txBody>
          <a:bodyPr>
            <a:normAutofit fontScale="85000" lnSpcReduction="20000"/>
          </a:bodyPr>
          <a:lstStyle/>
          <a:p>
            <a:r>
              <a:rPr lang="en-US" dirty="0"/>
              <a:t>1</a:t>
            </a:r>
            <a:r>
              <a:rPr lang="en-US" dirty="0" smtClean="0"/>
              <a:t>.</a:t>
            </a:r>
            <a:r>
              <a:rPr lang="ro-RO" dirty="0" smtClean="0"/>
              <a:t> </a:t>
            </a:r>
            <a:r>
              <a:rPr lang="en-US" dirty="0" smtClean="0"/>
              <a:t>Software </a:t>
            </a:r>
            <a:r>
              <a:rPr lang="en-US" dirty="0"/>
              <a:t>package for typographic management- PRESS-PREPRESS Flow Easy composed of the following software </a:t>
            </a:r>
          </a:p>
          <a:p>
            <a:endParaRPr lang="en-US" dirty="0"/>
          </a:p>
          <a:p>
            <a:r>
              <a:rPr lang="en-US" dirty="0"/>
              <a:t>a</a:t>
            </a:r>
            <a:r>
              <a:rPr lang="en-US" dirty="0" smtClean="0"/>
              <a:t>.</a:t>
            </a:r>
            <a:r>
              <a:rPr lang="ro-RO" dirty="0" smtClean="0"/>
              <a:t> </a:t>
            </a:r>
            <a:r>
              <a:rPr lang="en-US" dirty="0" err="1" smtClean="0"/>
              <a:t>Prinect</a:t>
            </a:r>
            <a:r>
              <a:rPr lang="en-US" dirty="0" smtClean="0"/>
              <a:t> </a:t>
            </a:r>
            <a:r>
              <a:rPr lang="en-US" dirty="0"/>
              <a:t>Instant Gate - software installed on the control panel of the machine for taking over the CIP3 / 4 machine preset data prepared in </a:t>
            </a:r>
            <a:r>
              <a:rPr lang="en-US" dirty="0" smtClean="0"/>
              <a:t>PRESS</a:t>
            </a:r>
            <a:r>
              <a:rPr lang="ro-RO" dirty="0" smtClean="0"/>
              <a:t> </a:t>
            </a:r>
            <a:r>
              <a:rPr lang="en-US" dirty="0" smtClean="0"/>
              <a:t>-</a:t>
            </a:r>
            <a:r>
              <a:rPr lang="ro-RO" dirty="0" smtClean="0"/>
              <a:t> </a:t>
            </a:r>
            <a:r>
              <a:rPr lang="en-US" dirty="0" smtClean="0"/>
              <a:t>PREPRESS </a:t>
            </a:r>
            <a:r>
              <a:rPr lang="en-US" dirty="0"/>
              <a:t>Flow Easy: data regarding the inking and self-adjustment of the ink areas, data regarding the printing medium and its format etc.</a:t>
            </a:r>
          </a:p>
          <a:p>
            <a:endParaRPr lang="en-US" dirty="0"/>
          </a:p>
          <a:p>
            <a:r>
              <a:rPr lang="en-US" dirty="0"/>
              <a:t> b</a:t>
            </a:r>
            <a:r>
              <a:rPr lang="en-US" dirty="0" smtClean="0"/>
              <a:t>.</a:t>
            </a:r>
            <a:r>
              <a:rPr lang="ro-RO" dirty="0" smtClean="0"/>
              <a:t> </a:t>
            </a:r>
            <a:r>
              <a:rPr lang="en-US" dirty="0" smtClean="0"/>
              <a:t>PRESS-PREPRESS </a:t>
            </a:r>
            <a:r>
              <a:rPr lang="en-US" dirty="0"/>
              <a:t>Flow Easy - the latest generation of workflow for printing preparation and connection to the printing machine. The software resulted from the merging of several software with different functions, having the great advantage of much simpler and faster </a:t>
            </a:r>
            <a:r>
              <a:rPr lang="en-US" dirty="0" smtClean="0"/>
              <a:t>functions</a:t>
            </a:r>
            <a:r>
              <a:rPr lang="ro-RO" dirty="0" smtClean="0"/>
              <a:t>.</a:t>
            </a:r>
            <a:endParaRPr lang="en-US" dirty="0"/>
          </a:p>
          <a:p>
            <a:endParaRPr lang="en-US" dirty="0"/>
          </a:p>
        </p:txBody>
      </p:sp>
      <p:pic>
        <p:nvPicPr>
          <p:cNvPr id="6" name="Picture 5">
            <a:extLst>
              <a:ext uri="{FF2B5EF4-FFF2-40B4-BE49-F238E27FC236}">
                <a16:creationId xmlns="" xmlns:a16="http://schemas.microsoft.com/office/drawing/2014/main" id="{E335A61F-DA5D-421D-91FE-914AB25CBE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978" t="19698"/>
          <a:stretch/>
        </p:blipFill>
        <p:spPr>
          <a:xfrm>
            <a:off x="2062408" y="1984976"/>
            <a:ext cx="3009314" cy="18510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65749">
            <a:off x="1070345" y="3672539"/>
            <a:ext cx="2723057" cy="1988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6794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6E5F7F-2FA8-4CEF-8779-16F4A0597C1E}"/>
              </a:ext>
            </a:extLst>
          </p:cNvPr>
          <p:cNvSpPr>
            <a:spLocks noGrp="1"/>
          </p:cNvSpPr>
          <p:nvPr>
            <p:ph type="title"/>
          </p:nvPr>
        </p:nvSpPr>
        <p:spPr>
          <a:xfrm>
            <a:off x="139959" y="365125"/>
            <a:ext cx="5956041" cy="531845"/>
          </a:xfrm>
        </p:spPr>
        <p:txBody>
          <a:bodyPr>
            <a:normAutofit fontScale="90000"/>
          </a:bodyPr>
          <a:lstStyle/>
          <a:p>
            <a:pPr algn="ctr"/>
            <a:r>
              <a:rPr lang="en-US" b="1" dirty="0" smtClean="0">
                <a:solidFill>
                  <a:schemeClr val="accent1">
                    <a:lumMod val="50000"/>
                  </a:schemeClr>
                </a:solidFill>
              </a:rPr>
              <a:t>Heidelberg </a:t>
            </a:r>
            <a:r>
              <a:rPr lang="en-US" b="1" dirty="0" err="1">
                <a:solidFill>
                  <a:schemeClr val="accent1">
                    <a:lumMod val="50000"/>
                  </a:schemeClr>
                </a:solidFill>
              </a:rPr>
              <a:t>Speedmaster</a:t>
            </a:r>
            <a:endParaRPr lang="en-US" b="1" dirty="0">
              <a:solidFill>
                <a:schemeClr val="accent1">
                  <a:lumMod val="50000"/>
                </a:schemeClr>
              </a:solidFill>
            </a:endParaRPr>
          </a:p>
        </p:txBody>
      </p:sp>
      <p:sp>
        <p:nvSpPr>
          <p:cNvPr id="3" name="Content Placeholder 2">
            <a:extLst>
              <a:ext uri="{FF2B5EF4-FFF2-40B4-BE49-F238E27FC236}">
                <a16:creationId xmlns="" xmlns:a16="http://schemas.microsoft.com/office/drawing/2014/main" id="{5EA89F82-C820-46D2-9441-CFFE1FF6959B}"/>
              </a:ext>
            </a:extLst>
          </p:cNvPr>
          <p:cNvSpPr>
            <a:spLocks noGrp="1"/>
          </p:cNvSpPr>
          <p:nvPr>
            <p:ph idx="1"/>
          </p:nvPr>
        </p:nvSpPr>
        <p:spPr>
          <a:xfrm>
            <a:off x="221673" y="1293780"/>
            <a:ext cx="6695967" cy="4358875"/>
          </a:xfrm>
        </p:spPr>
        <p:txBody>
          <a:bodyPr>
            <a:normAutofit fontScale="85000" lnSpcReduction="10000"/>
          </a:bodyPr>
          <a:lstStyle/>
          <a:p>
            <a:r>
              <a:rPr lang="en-US" dirty="0"/>
              <a:t>Offset printing machine with five colors - model CX 75-5 + L Equipment that has incorporated a state-of-the-art technology that includes all existing innovations. </a:t>
            </a:r>
          </a:p>
          <a:p>
            <a:r>
              <a:rPr lang="en-US" dirty="0"/>
              <a:t>Through its facilities such as automatic washing, low consumption of washing solutions </a:t>
            </a:r>
            <a:r>
              <a:rPr lang="en-US" dirty="0" smtClean="0"/>
              <a:t>(reducing </a:t>
            </a:r>
            <a:r>
              <a:rPr lang="en-US" dirty="0"/>
              <a:t>over 90% compared to manual washing), the possibility of printing with inks based on vegetable oil or ink measuring system and self-control of the machine, has the effect reduction in proportion of over 70% of paper waste, the machine being in accordance with the latest standards in terms of environmental protection and waste recovery. The machine also has low energy consumption.</a:t>
            </a:r>
          </a:p>
          <a:p>
            <a:endParaRPr lang="en-US" dirty="0"/>
          </a:p>
        </p:txBody>
      </p:sp>
      <p:pic>
        <p:nvPicPr>
          <p:cNvPr id="6" name="Picture 5">
            <a:extLst>
              <a:ext uri="{FF2B5EF4-FFF2-40B4-BE49-F238E27FC236}">
                <a16:creationId xmlns="" xmlns:a16="http://schemas.microsoft.com/office/drawing/2014/main" id="{D5CE4255-1A35-4A70-A521-9449D24FDC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944"/>
          <a:stretch/>
        </p:blipFill>
        <p:spPr>
          <a:xfrm>
            <a:off x="6917640" y="365125"/>
            <a:ext cx="3023065" cy="23147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988" y="1729212"/>
            <a:ext cx="2659267" cy="3545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8512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0602F0-AB6A-4EA5-ABE2-AB57728B858C}"/>
              </a:ext>
            </a:extLst>
          </p:cNvPr>
          <p:cNvSpPr>
            <a:spLocks noGrp="1"/>
          </p:cNvSpPr>
          <p:nvPr>
            <p:ph type="title"/>
          </p:nvPr>
        </p:nvSpPr>
        <p:spPr>
          <a:xfrm>
            <a:off x="1579206" y="216699"/>
            <a:ext cx="9033588" cy="763879"/>
          </a:xfrm>
        </p:spPr>
        <p:txBody>
          <a:bodyPr/>
          <a:lstStyle/>
          <a:p>
            <a:pPr algn="ctr"/>
            <a:r>
              <a:rPr lang="en-US" b="1" dirty="0" smtClean="0">
                <a:solidFill>
                  <a:schemeClr val="accent1">
                    <a:lumMod val="50000"/>
                  </a:schemeClr>
                </a:solidFill>
              </a:rPr>
              <a:t> </a:t>
            </a:r>
            <a:r>
              <a:rPr lang="en-US" b="1" dirty="0">
                <a:solidFill>
                  <a:schemeClr val="accent1">
                    <a:lumMod val="50000"/>
                  </a:schemeClr>
                </a:solidFill>
              </a:rPr>
              <a:t>Professional digital printing machine</a:t>
            </a:r>
          </a:p>
        </p:txBody>
      </p:sp>
      <p:sp>
        <p:nvSpPr>
          <p:cNvPr id="3" name="Content Placeholder 2">
            <a:extLst>
              <a:ext uri="{FF2B5EF4-FFF2-40B4-BE49-F238E27FC236}">
                <a16:creationId xmlns="" xmlns:a16="http://schemas.microsoft.com/office/drawing/2014/main" id="{69454A84-B65B-4CFF-86A9-5F4676AB12E4}"/>
              </a:ext>
            </a:extLst>
          </p:cNvPr>
          <p:cNvSpPr>
            <a:spLocks noGrp="1"/>
          </p:cNvSpPr>
          <p:nvPr>
            <p:ph idx="1"/>
          </p:nvPr>
        </p:nvSpPr>
        <p:spPr>
          <a:xfrm>
            <a:off x="457200" y="933061"/>
            <a:ext cx="10896600" cy="2009315"/>
          </a:xfrm>
        </p:spPr>
        <p:txBody>
          <a:bodyPr>
            <a:normAutofit fontScale="92500" lnSpcReduction="20000"/>
          </a:bodyPr>
          <a:lstStyle/>
          <a:p>
            <a:r>
              <a:rPr lang="en-US" dirty="0"/>
              <a:t>Heidelberg </a:t>
            </a:r>
            <a:r>
              <a:rPr lang="en-US" dirty="0" err="1"/>
              <a:t>Versafire</a:t>
            </a:r>
            <a:r>
              <a:rPr lang="en-US" dirty="0"/>
              <a:t> EV           </a:t>
            </a:r>
          </a:p>
          <a:p>
            <a:r>
              <a:rPr lang="en-US" dirty="0"/>
              <a:t>The equipment incorporates a state-of-the-art technology that includes all existing innovations. Through the existing equipment, the machine is at the latest standards in terms of environmental protection and waste recovery. Also, the machine has a low energy consumption, being one of the best in its class of machines.</a:t>
            </a:r>
          </a:p>
          <a:p>
            <a:endParaRPr lang="en-US" dirty="0"/>
          </a:p>
        </p:txBody>
      </p:sp>
      <p:pic>
        <p:nvPicPr>
          <p:cNvPr id="5" name="Picture 4">
            <a:extLst>
              <a:ext uri="{FF2B5EF4-FFF2-40B4-BE49-F238E27FC236}">
                <a16:creationId xmlns="" xmlns:a16="http://schemas.microsoft.com/office/drawing/2014/main" id="{A5C05CA7-9CD0-4C4D-B0AC-9FB128911F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647" t="21802" r="21588" b="7805"/>
          <a:stretch/>
        </p:blipFill>
        <p:spPr>
          <a:xfrm>
            <a:off x="7613964" y="2553632"/>
            <a:ext cx="3269055" cy="22102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 xmlns:a16="http://schemas.microsoft.com/office/drawing/2014/main" id="{B2EA3895-2E43-4344-B052-F519DDB4DD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6015" y="3429000"/>
            <a:ext cx="3489650" cy="23261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304" y="2942376"/>
            <a:ext cx="3685227" cy="24564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2387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CC451F-CD16-445F-A61A-2403FBFEF1AF}"/>
              </a:ext>
            </a:extLst>
          </p:cNvPr>
          <p:cNvSpPr>
            <a:spLocks noGrp="1"/>
          </p:cNvSpPr>
          <p:nvPr>
            <p:ph type="title"/>
          </p:nvPr>
        </p:nvSpPr>
        <p:spPr>
          <a:xfrm>
            <a:off x="1738819" y="281998"/>
            <a:ext cx="6246337" cy="605259"/>
          </a:xfrm>
        </p:spPr>
        <p:txBody>
          <a:bodyPr>
            <a:normAutofit fontScale="90000"/>
          </a:bodyPr>
          <a:lstStyle/>
          <a:p>
            <a:pPr algn="ctr"/>
            <a:r>
              <a:rPr lang="en-US" b="1" i="1" dirty="0" smtClean="0">
                <a:solidFill>
                  <a:schemeClr val="accent1">
                    <a:lumMod val="50000"/>
                  </a:schemeClr>
                </a:solidFill>
              </a:rPr>
              <a:t>Conclusion</a:t>
            </a:r>
            <a:r>
              <a:rPr lang="ro-RO" b="1" i="1" dirty="0" smtClean="0">
                <a:solidFill>
                  <a:schemeClr val="accent1">
                    <a:lumMod val="50000"/>
                  </a:schemeClr>
                </a:solidFill>
              </a:rPr>
              <a:t>s</a:t>
            </a:r>
            <a:endParaRPr lang="en-US" b="1" i="1" dirty="0">
              <a:solidFill>
                <a:schemeClr val="accent1">
                  <a:lumMod val="50000"/>
                </a:schemeClr>
              </a:solidFill>
            </a:endParaRPr>
          </a:p>
        </p:txBody>
      </p:sp>
      <p:sp>
        <p:nvSpPr>
          <p:cNvPr id="3" name="Content Placeholder 2">
            <a:extLst>
              <a:ext uri="{FF2B5EF4-FFF2-40B4-BE49-F238E27FC236}">
                <a16:creationId xmlns="" xmlns:a16="http://schemas.microsoft.com/office/drawing/2014/main" id="{974374D4-4045-464A-BFB7-EA6F844B4C8A}"/>
              </a:ext>
            </a:extLst>
          </p:cNvPr>
          <p:cNvSpPr>
            <a:spLocks noGrp="1"/>
          </p:cNvSpPr>
          <p:nvPr>
            <p:ph idx="1"/>
          </p:nvPr>
        </p:nvSpPr>
        <p:spPr>
          <a:xfrm>
            <a:off x="376068" y="1174431"/>
            <a:ext cx="7821523" cy="4302732"/>
          </a:xfrm>
        </p:spPr>
        <p:txBody>
          <a:bodyPr>
            <a:normAutofit fontScale="70000" lnSpcReduction="20000"/>
          </a:bodyPr>
          <a:lstStyle/>
          <a:p>
            <a:r>
              <a:rPr lang="en-US" b="1" i="1" dirty="0" err="1"/>
              <a:t>Strenghts</a:t>
            </a:r>
            <a:r>
              <a:rPr lang="en-US" dirty="0"/>
              <a:t>: </a:t>
            </a:r>
            <a:endParaRPr lang="ro-RO" dirty="0" smtClean="0"/>
          </a:p>
          <a:p>
            <a:r>
              <a:rPr lang="en-US" dirty="0" smtClean="0"/>
              <a:t>Location </a:t>
            </a:r>
            <a:r>
              <a:rPr lang="en-US" dirty="0"/>
              <a:t>in the industrial area of ​​Suceava, a short distance from heavily trafficked road networks, with an appropriate network of utilities;  </a:t>
            </a:r>
            <a:endParaRPr lang="ro-RO" dirty="0" smtClean="0"/>
          </a:p>
          <a:p>
            <a:r>
              <a:rPr lang="en-US" dirty="0" smtClean="0"/>
              <a:t>The </a:t>
            </a:r>
            <a:r>
              <a:rPr lang="en-US" dirty="0"/>
              <a:t>equipment used is new and in excellent working order;  It has its own means for supply and distribution, for warranty and post-warranty service activities, including for emergencies;  Strong and efficient internal communication system;  </a:t>
            </a:r>
            <a:endParaRPr lang="ro-RO" dirty="0" smtClean="0"/>
          </a:p>
          <a:p>
            <a:r>
              <a:rPr lang="en-US" dirty="0" smtClean="0"/>
              <a:t>Good </a:t>
            </a:r>
            <a:r>
              <a:rPr lang="en-US" dirty="0"/>
              <a:t>relationships with customers and suppliers;</a:t>
            </a:r>
          </a:p>
          <a:p>
            <a:r>
              <a:rPr lang="en-US" b="1" i="1" dirty="0"/>
              <a:t>Weaknesses</a:t>
            </a:r>
            <a:r>
              <a:rPr lang="en-US" dirty="0"/>
              <a:t>: </a:t>
            </a:r>
            <a:endParaRPr lang="ro-RO" dirty="0" smtClean="0"/>
          </a:p>
          <a:p>
            <a:r>
              <a:rPr lang="en-US" dirty="0" smtClean="0"/>
              <a:t>Decreasing </a:t>
            </a:r>
            <a:r>
              <a:rPr lang="en-US" dirty="0"/>
              <a:t>the volume of important investment works in the area; </a:t>
            </a:r>
            <a:endParaRPr lang="ro-RO" dirty="0" smtClean="0"/>
          </a:p>
          <a:p>
            <a:r>
              <a:rPr lang="en-US" dirty="0" smtClean="0"/>
              <a:t> </a:t>
            </a:r>
            <a:r>
              <a:rPr lang="en-US" dirty="0"/>
              <a:t>High cost of spare parts;</a:t>
            </a:r>
          </a:p>
          <a:p>
            <a:r>
              <a:rPr lang="en-US" b="1" i="1" dirty="0"/>
              <a:t>Opportunities</a:t>
            </a:r>
            <a:r>
              <a:rPr lang="en-US" dirty="0"/>
              <a:t>: customers in the market are loyal;  high seasonal demand for some products (services); trends towards modernization, expansion and restoration of road transport infrastructure and prospects for relaunching investments in the area</a:t>
            </a:r>
            <a:r>
              <a:rPr lang="en-US" dirty="0" smtClean="0"/>
              <a:t>.</a:t>
            </a:r>
            <a:endParaRPr lang="en-US" dirty="0"/>
          </a:p>
        </p:txBody>
      </p:sp>
      <p:pic>
        <p:nvPicPr>
          <p:cNvPr id="7" name="Picture 6">
            <a:extLst>
              <a:ext uri="{FF2B5EF4-FFF2-40B4-BE49-F238E27FC236}">
                <a16:creationId xmlns="" xmlns:a16="http://schemas.microsoft.com/office/drawing/2014/main" id="{04EFCE3A-C576-4DC4-A371-EAD7C64C63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8087" y="3189838"/>
            <a:ext cx="3343977" cy="233265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8087" y="379225"/>
            <a:ext cx="3343977" cy="2507983"/>
          </a:xfrm>
          <a:prstGeom prst="rect">
            <a:avLst/>
          </a:prstGeom>
        </p:spPr>
      </p:pic>
    </p:spTree>
    <p:extLst>
      <p:ext uri="{BB962C8B-B14F-4D97-AF65-F5344CB8AC3E}">
        <p14:creationId xmlns:p14="http://schemas.microsoft.com/office/powerpoint/2010/main" val="1335632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999" y="369507"/>
            <a:ext cx="973667" cy="10190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4299" y="369507"/>
            <a:ext cx="797560" cy="79756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69507"/>
            <a:ext cx="1919002" cy="79756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7663" y="363411"/>
            <a:ext cx="840337" cy="80365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7666" y="1799028"/>
            <a:ext cx="7125982" cy="997814"/>
          </a:xfrm>
          <a:prstGeom prst="rect">
            <a:avLst/>
          </a:prstGeom>
        </p:spPr>
      </p:pic>
      <p:sp>
        <p:nvSpPr>
          <p:cNvPr id="9" name="TextBox 8">
            <a:extLst>
              <a:ext uri="{FF2B5EF4-FFF2-40B4-BE49-F238E27FC236}">
                <a16:creationId xmlns="" xmlns:a16="http://schemas.microsoft.com/office/drawing/2014/main" id="{E79D2C7F-7632-4C3A-88F1-AB87B18EF8B6}"/>
              </a:ext>
            </a:extLst>
          </p:cNvPr>
          <p:cNvSpPr txBox="1"/>
          <p:nvPr/>
        </p:nvSpPr>
        <p:spPr>
          <a:xfrm>
            <a:off x="3156692" y="2930256"/>
            <a:ext cx="6097554" cy="646331"/>
          </a:xfrm>
          <a:prstGeom prst="rect">
            <a:avLst/>
          </a:prstGeom>
          <a:noFill/>
        </p:spPr>
        <p:txBody>
          <a:bodyPr wrap="square">
            <a:spAutoFit/>
          </a:bodyPr>
          <a:lstStyle/>
          <a:p>
            <a:r>
              <a:rPr lang="en-US" i="1" dirty="0"/>
              <a:t>Project co-financed from the European Regional Development Fund through the Regional Operational Program 2014-2020</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4836" y="3439225"/>
            <a:ext cx="3840166" cy="2255570"/>
          </a:xfrm>
          <a:prstGeom prst="rect">
            <a:avLst/>
          </a:prstGeom>
        </p:spPr>
      </p:pic>
    </p:spTree>
    <p:extLst>
      <p:ext uri="{BB962C8B-B14F-4D97-AF65-F5344CB8AC3E}">
        <p14:creationId xmlns:p14="http://schemas.microsoft.com/office/powerpoint/2010/main" val="3948340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2392" y="162962"/>
            <a:ext cx="1987216" cy="941283"/>
          </a:xfrm>
        </p:spPr>
        <p:txBody>
          <a:bodyPr/>
          <a:lstStyle/>
          <a:p>
            <a:pPr algn="ctr"/>
            <a:r>
              <a:rPr lang="en-US" b="1" dirty="0">
                <a:solidFill>
                  <a:schemeClr val="accent1">
                    <a:lumMod val="50000"/>
                  </a:schemeClr>
                </a:solidFill>
              </a:rPr>
              <a:t>Activity</a:t>
            </a:r>
            <a:endParaRPr lang="ro-RO" b="1" dirty="0">
              <a:solidFill>
                <a:schemeClr val="accent1">
                  <a:lumMod val="50000"/>
                </a:schemeClr>
              </a:solidFill>
            </a:endParaRPr>
          </a:p>
        </p:txBody>
      </p:sp>
      <p:sp>
        <p:nvSpPr>
          <p:cNvPr id="3" name="Content Placeholder 2"/>
          <p:cNvSpPr>
            <a:spLocks noGrp="1"/>
          </p:cNvSpPr>
          <p:nvPr>
            <p:ph idx="1"/>
          </p:nvPr>
        </p:nvSpPr>
        <p:spPr>
          <a:xfrm>
            <a:off x="678579" y="842884"/>
            <a:ext cx="11121629" cy="4563822"/>
          </a:xfrm>
        </p:spPr>
        <p:txBody>
          <a:bodyPr>
            <a:normAutofit fontScale="92500" lnSpcReduction="20000"/>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rPr>
              <a:t>The relatively new technology, acquired after 2000 and until now, of medium capacity, with competitive technological performances, attracts a lot of clients, both small companies and individuals as well as prestigious companies such as: </a:t>
            </a:r>
            <a:r>
              <a:rPr kumimoji="0" lang="en-US" altLang="en-US" sz="2800" b="0" i="0" u="none" strike="noStrike" cap="none" normalizeH="0" baseline="0" dirty="0" err="1">
                <a:ln>
                  <a:noFill/>
                </a:ln>
                <a:solidFill>
                  <a:schemeClr val="tx1"/>
                </a:solidFill>
                <a:effectLst/>
              </a:rPr>
              <a:t>Polirom</a:t>
            </a:r>
            <a:r>
              <a:rPr kumimoji="0" lang="en-US" altLang="en-US" sz="2800" b="0" i="0" u="none" strike="noStrike" cap="none" normalizeH="0" baseline="0" dirty="0">
                <a:ln>
                  <a:noFill/>
                </a:ln>
                <a:solidFill>
                  <a:schemeClr val="tx1"/>
                </a:solidFill>
                <a:effectLst/>
              </a:rPr>
              <a:t> SA Publishing House, </a:t>
            </a:r>
            <a:r>
              <a:rPr kumimoji="0" lang="en-US" altLang="en-US" sz="2800" b="0" i="0" u="none" strike="noStrike" cap="none" normalizeH="0" baseline="0" dirty="0" err="1">
                <a:ln>
                  <a:noFill/>
                </a:ln>
                <a:solidFill>
                  <a:schemeClr val="tx1"/>
                </a:solidFill>
                <a:effectLst/>
              </a:rPr>
              <a:t>Humanitas</a:t>
            </a:r>
            <a:r>
              <a:rPr kumimoji="0" lang="en-US" altLang="en-US" sz="2800" b="0" i="0" u="none" strike="noStrike" cap="none" normalizeH="0" baseline="0" dirty="0">
                <a:ln>
                  <a:noFill/>
                </a:ln>
                <a:solidFill>
                  <a:schemeClr val="tx1"/>
                </a:solidFill>
                <a:effectLst/>
              </a:rPr>
              <a:t> SA, </a:t>
            </a:r>
            <a:r>
              <a:rPr kumimoji="0" lang="en-US" altLang="en-US" sz="2800" b="0" i="0" u="none" strike="noStrike" cap="none" normalizeH="0" baseline="0" dirty="0" err="1">
                <a:ln>
                  <a:noFill/>
                </a:ln>
                <a:solidFill>
                  <a:schemeClr val="tx1"/>
                </a:solidFill>
                <a:effectLst/>
              </a:rPr>
              <a:t>Humanitas</a:t>
            </a:r>
            <a:r>
              <a:rPr kumimoji="0" lang="en-US" altLang="en-US" sz="2800" b="0" i="0" u="none" strike="noStrike" cap="none" normalizeH="0" baseline="0" dirty="0">
                <a:ln>
                  <a:noFill/>
                </a:ln>
                <a:solidFill>
                  <a:schemeClr val="tx1"/>
                </a:solidFill>
                <a:effectLst/>
              </a:rPr>
              <a:t> Fiction SRL, Union of Poles from Romania, </a:t>
            </a:r>
            <a:r>
              <a:rPr kumimoji="0" lang="en-US" altLang="en-US" sz="2800" b="0" i="0" u="none" strike="noStrike" cap="none" normalizeH="0" baseline="0" dirty="0" err="1">
                <a:ln>
                  <a:noFill/>
                </a:ln>
                <a:solidFill>
                  <a:schemeClr val="tx1"/>
                </a:solidFill>
                <a:effectLst/>
              </a:rPr>
              <a:t>Cartea</a:t>
            </a:r>
            <a:r>
              <a:rPr kumimoji="0" lang="en-US" altLang="en-US" sz="2800" b="0" i="0" u="none" strike="noStrike" cap="none" normalizeH="0" baseline="0" dirty="0">
                <a:ln>
                  <a:noFill/>
                </a:ln>
                <a:solidFill>
                  <a:schemeClr val="tx1"/>
                </a:solidFill>
                <a:effectLst/>
              </a:rPr>
              <a:t> </a:t>
            </a:r>
            <a:r>
              <a:rPr kumimoji="0" lang="en-US" altLang="en-US" sz="2800" b="0" i="0" u="none" strike="noStrike" cap="none" normalizeH="0" baseline="0" dirty="0" err="1">
                <a:ln>
                  <a:noFill/>
                </a:ln>
                <a:solidFill>
                  <a:schemeClr val="tx1"/>
                </a:solidFill>
                <a:effectLst/>
              </a:rPr>
              <a:t>Romaneasca</a:t>
            </a:r>
            <a:r>
              <a:rPr kumimoji="0" lang="en-US" altLang="en-US" sz="2800" b="0" i="0" u="none" strike="noStrike" cap="none" normalizeH="0" baseline="0" dirty="0">
                <a:ln>
                  <a:noFill/>
                </a:ln>
                <a:solidFill>
                  <a:schemeClr val="tx1"/>
                </a:solidFill>
                <a:effectLst/>
              </a:rPr>
              <a:t> Publishing House SRL, SC </a:t>
            </a:r>
            <a:r>
              <a:rPr kumimoji="0" lang="en-US" altLang="en-US" sz="2800" b="0" i="0" u="none" strike="noStrike" cap="none" normalizeH="0" baseline="0" dirty="0" err="1">
                <a:ln>
                  <a:noFill/>
                </a:ln>
                <a:solidFill>
                  <a:schemeClr val="tx1"/>
                </a:solidFill>
                <a:effectLst/>
              </a:rPr>
              <a:t>Turist</a:t>
            </a:r>
            <a:r>
              <a:rPr kumimoji="0" lang="en-US" altLang="en-US" sz="2800" b="0" i="0" u="none" strike="noStrike" cap="none" normalizeH="0" baseline="0" dirty="0">
                <a:ln>
                  <a:noFill/>
                </a:ln>
                <a:solidFill>
                  <a:schemeClr val="tx1"/>
                </a:solidFill>
                <a:effectLst/>
              </a:rPr>
              <a:t> in Bucovina SRL, SC Dimi SRL, SC Promo Plus SRL, Babes </a:t>
            </a:r>
            <a:r>
              <a:rPr kumimoji="0" lang="en-US" altLang="en-US" sz="2800" b="0" i="0" u="none" strike="noStrike" cap="none" normalizeH="0" baseline="0" dirty="0" err="1">
                <a:ln>
                  <a:noFill/>
                </a:ln>
                <a:solidFill>
                  <a:schemeClr val="tx1"/>
                </a:solidFill>
                <a:effectLst/>
              </a:rPr>
              <a:t>Bolyai</a:t>
            </a:r>
            <a:r>
              <a:rPr kumimoji="0" lang="en-US" altLang="en-US" sz="2800" b="0" i="0" u="none" strike="noStrike" cap="none" normalizeH="0" baseline="0" dirty="0">
                <a:ln>
                  <a:noFill/>
                </a:ln>
                <a:solidFill>
                  <a:schemeClr val="tx1"/>
                </a:solidFill>
                <a:effectLst/>
              </a:rPr>
              <a:t> </a:t>
            </a:r>
            <a:r>
              <a:rPr kumimoji="0" lang="en-US" altLang="en-US" sz="2800" b="0" i="0" u="none" strike="noStrike" cap="none" normalizeH="0" baseline="0" dirty="0" smtClean="0">
                <a:ln>
                  <a:noFill/>
                </a:ln>
                <a:solidFill>
                  <a:schemeClr val="tx1"/>
                </a:solidFill>
                <a:effectLst/>
              </a:rPr>
              <a:t>University, </a:t>
            </a:r>
            <a:r>
              <a:rPr kumimoji="0" lang="en-US" altLang="en-US" sz="2800" b="0" i="0" u="none" strike="noStrike" cap="none" normalizeH="0" baseline="0" dirty="0">
                <a:ln>
                  <a:noFill/>
                </a:ln>
                <a:solidFill>
                  <a:schemeClr val="tx1"/>
                </a:solidFill>
                <a:effectLst/>
              </a:rPr>
              <a:t>Museum of Bucovina Suceava, Suceava County </a:t>
            </a:r>
            <a:r>
              <a:rPr kumimoji="0" lang="en-US" altLang="en-US" sz="2800" b="0" i="0" u="none" strike="noStrike" cap="none" normalizeH="0" baseline="0" dirty="0" smtClean="0">
                <a:ln>
                  <a:noFill/>
                </a:ln>
                <a:solidFill>
                  <a:schemeClr val="tx1"/>
                </a:solidFill>
                <a:effectLst/>
              </a:rPr>
              <a:t>Police, </a:t>
            </a:r>
            <a:r>
              <a:rPr kumimoji="0" lang="en-US" altLang="en-US" sz="2800" b="0" i="0" u="none" strike="noStrike" cap="none" normalizeH="0" baseline="0" dirty="0" err="1">
                <a:ln>
                  <a:noFill/>
                </a:ln>
                <a:solidFill>
                  <a:schemeClr val="tx1"/>
                </a:solidFill>
                <a:effectLst/>
              </a:rPr>
              <a:t>etc</a:t>
            </a:r>
            <a:r>
              <a:rPr kumimoji="0" lang="en-US" altLang="en-US" sz="2800" b="0" i="0" u="none" strike="noStrike" cap="none" normalizeH="0" baseline="0" dirty="0">
                <a:ln>
                  <a:noFill/>
                </a:ln>
                <a:solidFill>
                  <a:schemeClr val="tx1"/>
                </a:solidFill>
                <a:effectLst/>
              </a:rPr>
              <a:t> ,. This entails the need </a:t>
            </a:r>
            <a:r>
              <a:rPr kumimoji="0" lang="en-US" altLang="en-US" sz="2800" b="0" i="0" u="none" strike="noStrike" cap="none" normalizeH="0" baseline="0" dirty="0" smtClean="0">
                <a:ln>
                  <a:noFill/>
                </a:ln>
                <a:solidFill>
                  <a:schemeClr val="tx1"/>
                </a:solidFill>
                <a:effectLst/>
              </a:rPr>
              <a:t>for </a:t>
            </a:r>
            <a:r>
              <a:rPr kumimoji="0" lang="en-US" altLang="en-US" sz="2800" b="0" i="0" u="none" strike="noStrike" cap="none" normalizeH="0" baseline="0" dirty="0">
                <a:ln>
                  <a:noFill/>
                </a:ln>
                <a:solidFill>
                  <a:schemeClr val="tx1"/>
                </a:solidFill>
                <a:effectLst/>
              </a:rPr>
              <a:t>good organization and management of the entire activity involved in </a:t>
            </a:r>
            <a:r>
              <a:rPr kumimoji="0" lang="en-US" altLang="en-US" sz="2800" b="0" i="0" u="none" strike="noStrike" cap="none" normalizeH="0" baseline="0" dirty="0" smtClean="0">
                <a:ln>
                  <a:noFill/>
                </a:ln>
                <a:solidFill>
                  <a:schemeClr val="tx1"/>
                </a:solidFill>
                <a:effectLst/>
              </a:rPr>
              <a:t>the</a:t>
            </a:r>
            <a:r>
              <a:rPr kumimoji="0" lang="ro-RO" altLang="en-US" sz="2800" b="0" i="0" u="none" strike="noStrike" cap="none" normalizeH="0" baseline="0" dirty="0" smtClean="0">
                <a:ln>
                  <a:noFill/>
                </a:ln>
                <a:solidFill>
                  <a:schemeClr val="tx1"/>
                </a:solidFill>
                <a:effectLst/>
              </a:rPr>
              <a:t> </a:t>
            </a:r>
            <a:r>
              <a:rPr kumimoji="0" lang="ro-RO" altLang="en-US" sz="2800" b="0" i="0" u="none" strike="noStrike" cap="none" normalizeH="0" baseline="0" dirty="0" err="1" smtClean="0">
                <a:ln>
                  <a:noFill/>
                </a:ln>
                <a:solidFill>
                  <a:schemeClr val="tx1"/>
                </a:solidFill>
                <a:effectLst/>
              </a:rPr>
              <a:t>process</a:t>
            </a:r>
            <a:r>
              <a:rPr kumimoji="0" lang="ro-RO" altLang="en-US" sz="2800" b="0" i="0" u="none" strike="noStrike" cap="none" normalizeH="0" baseline="0" dirty="0" smtClean="0">
                <a:ln>
                  <a:noFill/>
                </a:ln>
                <a:solidFill>
                  <a:schemeClr val="tx1"/>
                </a:solidFill>
                <a:effectLst/>
              </a:rPr>
              <a:t> of</a:t>
            </a:r>
            <a:r>
              <a:rPr kumimoji="0" lang="en-US" altLang="en-US" sz="2800" b="0" i="0" u="none" strike="noStrike" cap="none" normalizeH="0" baseline="0" dirty="0" smtClean="0">
                <a:ln>
                  <a:noFill/>
                </a:ln>
                <a:solidFill>
                  <a:schemeClr val="tx1"/>
                </a:solidFill>
                <a:effectLst/>
              </a:rPr>
              <a:t> production</a:t>
            </a:r>
            <a:r>
              <a:rPr kumimoji="0" lang="ro-RO" altLang="en-US" sz="2800" b="0" i="0" u="none" strike="noStrike" cap="none" normalizeH="0" baseline="0" dirty="0" smtClean="0">
                <a:ln>
                  <a:noFill/>
                </a:ln>
                <a:solidFill>
                  <a:schemeClr val="tx1"/>
                </a:solidFill>
                <a:effectLst/>
              </a:rPr>
              <a:t>.</a:t>
            </a:r>
            <a:r>
              <a:rPr kumimoji="0" lang="en-US" altLang="en-US" sz="2800" b="0" i="0" u="none" strike="noStrike" cap="none" normalizeH="0" baseline="0" dirty="0">
                <a:ln>
                  <a:noFill/>
                </a:ln>
                <a:solidFill>
                  <a:schemeClr val="tx1"/>
                </a:solidFill>
                <a:effectLst/>
              </a:rPr>
              <a:t/>
            </a:r>
            <a:br>
              <a:rPr kumimoji="0" lang="en-US" altLang="en-US" sz="2800" b="0" i="0" u="none" strike="noStrike" cap="none" normalizeH="0" baseline="0" dirty="0">
                <a:ln>
                  <a:noFill/>
                </a:ln>
                <a:solidFill>
                  <a:schemeClr val="tx1"/>
                </a:solidFill>
                <a:effectLst/>
              </a:rPr>
            </a:br>
            <a:r>
              <a:rPr kumimoji="0" lang="en-US" altLang="en-US" sz="2400" b="1" i="0" u="none" strike="noStrike" cap="none" normalizeH="0" baseline="0" dirty="0">
                <a:ln>
                  <a:noFill/>
                </a:ln>
                <a:solidFill>
                  <a:schemeClr val="tx1"/>
                </a:solidFill>
                <a:effectLst/>
              </a:rPr>
              <a:t>Main activity: </a:t>
            </a:r>
          </a:p>
          <a:p>
            <a:pPr marR="0" lvl="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chemeClr val="tx1"/>
                </a:solidFill>
                <a:effectLst/>
              </a:rPr>
              <a:t>1812 - other printing activities </a:t>
            </a:r>
            <a:r>
              <a:rPr kumimoji="0" lang="en-US" altLang="en-US" sz="2400" b="1" i="0" u="none" strike="noStrike" cap="none" normalizeH="0" baseline="0" dirty="0" err="1">
                <a:ln>
                  <a:noFill/>
                </a:ln>
                <a:solidFill>
                  <a:schemeClr val="tx1"/>
                </a:solidFill>
                <a:effectLst/>
              </a:rPr>
              <a:t>n.c.a</a:t>
            </a:r>
            <a:r>
              <a:rPr kumimoji="0" lang="en-US" altLang="en-US" sz="2400" b="1" i="0" u="none" strike="noStrike" cap="none" normalizeH="0" baseline="0" dirty="0">
                <a:ln>
                  <a:noFill/>
                </a:ln>
                <a:solidFill>
                  <a:schemeClr val="tx1"/>
                </a:solidFill>
                <a:effectLst/>
              </a:rPr>
              <a:t>. </a:t>
            </a:r>
          </a:p>
          <a:p>
            <a:pPr marR="0" lvl="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chemeClr val="tx1"/>
                </a:solidFill>
                <a:effectLst/>
              </a:rPr>
              <a:t>5811 - book publishing activities </a:t>
            </a:r>
          </a:p>
          <a:p>
            <a:pPr marR="0" lvl="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chemeClr val="tx1"/>
                </a:solidFill>
                <a:effectLst/>
              </a:rPr>
              <a:t>1814 - binding and related services </a:t>
            </a:r>
          </a:p>
          <a:p>
            <a:pPr marR="0" lvl="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chemeClr val="tx1"/>
                </a:solidFill>
                <a:effectLst/>
              </a:rPr>
              <a:t>1813 - preparatory services for preprinting</a:t>
            </a:r>
          </a:p>
          <a:p>
            <a:endParaRPr lang="ro-RO" sz="24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7338" y="3390789"/>
            <a:ext cx="3585685" cy="2415998"/>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5324" y="3903924"/>
            <a:ext cx="2755398" cy="2011684"/>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9394" y="3608959"/>
            <a:ext cx="1848261" cy="134939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1627" y="3903924"/>
            <a:ext cx="2537150" cy="1902863"/>
          </a:xfrm>
          <a:prstGeom prst="rect">
            <a:avLst/>
          </a:prstGeom>
        </p:spPr>
      </p:pic>
    </p:spTree>
    <p:extLst>
      <p:ext uri="{BB962C8B-B14F-4D97-AF65-F5344CB8AC3E}">
        <p14:creationId xmlns:p14="http://schemas.microsoft.com/office/powerpoint/2010/main" val="2541640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49C108A9-7B47-45F6-A2CD-A1D62F5964CE}"/>
              </a:ext>
            </a:extLst>
          </p:cNvPr>
          <p:cNvSpPr>
            <a:spLocks noGrp="1"/>
          </p:cNvSpPr>
          <p:nvPr>
            <p:ph idx="1"/>
          </p:nvPr>
        </p:nvSpPr>
        <p:spPr>
          <a:xfrm>
            <a:off x="525101" y="470780"/>
            <a:ext cx="6804208" cy="5088047"/>
          </a:xfrm>
        </p:spPr>
        <p:txBody>
          <a:bodyPr>
            <a:normAutofit fontScale="70000" lnSpcReduction="20000"/>
          </a:bodyPr>
          <a:lstStyle/>
          <a:p>
            <a:r>
              <a:rPr lang="en-US" b="1" dirty="0">
                <a:solidFill>
                  <a:schemeClr val="accent1">
                    <a:lumMod val="50000"/>
                  </a:schemeClr>
                </a:solidFill>
              </a:rPr>
              <a:t>Established since June 2000</a:t>
            </a:r>
            <a:r>
              <a:rPr lang="en-US" b="1" dirty="0" smtClean="0">
                <a:solidFill>
                  <a:schemeClr val="accent1">
                    <a:lumMod val="50000"/>
                  </a:schemeClr>
                </a:solidFill>
              </a:rPr>
              <a:t>,</a:t>
            </a:r>
            <a:r>
              <a:rPr lang="ro-RO" b="1" dirty="0" smtClean="0">
                <a:solidFill>
                  <a:schemeClr val="accent1">
                    <a:lumMod val="50000"/>
                  </a:schemeClr>
                </a:solidFill>
              </a:rPr>
              <a:t> </a:t>
            </a:r>
            <a:r>
              <a:rPr lang="en-US" b="1" dirty="0" smtClean="0">
                <a:solidFill>
                  <a:schemeClr val="accent1">
                    <a:lumMod val="50000"/>
                  </a:schemeClr>
                </a:solidFill>
              </a:rPr>
              <a:t>the</a:t>
            </a:r>
            <a:r>
              <a:rPr lang="ro-RO" b="1" dirty="0" smtClean="0">
                <a:solidFill>
                  <a:schemeClr val="accent1">
                    <a:lumMod val="50000"/>
                  </a:schemeClr>
                </a:solidFill>
              </a:rPr>
              <a:t> </a:t>
            </a:r>
            <a:r>
              <a:rPr lang="en-US" b="1" dirty="0" smtClean="0">
                <a:solidFill>
                  <a:schemeClr val="accent1">
                    <a:lumMod val="50000"/>
                  </a:schemeClr>
                </a:solidFill>
              </a:rPr>
              <a:t>main</a:t>
            </a:r>
            <a:r>
              <a:rPr lang="ro-RO" b="1" dirty="0" smtClean="0">
                <a:solidFill>
                  <a:schemeClr val="accent1">
                    <a:lumMod val="50000"/>
                  </a:schemeClr>
                </a:solidFill>
              </a:rPr>
              <a:t> </a:t>
            </a:r>
            <a:r>
              <a:rPr lang="en-US" b="1" dirty="0" smtClean="0">
                <a:solidFill>
                  <a:schemeClr val="accent1">
                    <a:lumMod val="50000"/>
                  </a:schemeClr>
                </a:solidFill>
              </a:rPr>
              <a:t>activity</a:t>
            </a:r>
            <a:r>
              <a:rPr lang="ro-RO" b="1" dirty="0" smtClean="0">
                <a:solidFill>
                  <a:schemeClr val="accent1">
                    <a:lumMod val="50000"/>
                  </a:schemeClr>
                </a:solidFill>
              </a:rPr>
              <a:t> of</a:t>
            </a:r>
            <a:r>
              <a:rPr lang="en-US" b="1" dirty="0" smtClean="0">
                <a:solidFill>
                  <a:schemeClr val="accent1">
                    <a:lumMod val="50000"/>
                  </a:schemeClr>
                </a:solidFill>
              </a:rPr>
              <a:t> </a:t>
            </a:r>
            <a:r>
              <a:rPr lang="en-US" b="1" dirty="0">
                <a:solidFill>
                  <a:schemeClr val="accent1">
                    <a:lumMod val="50000"/>
                  </a:schemeClr>
                </a:solidFill>
              </a:rPr>
              <a:t>SC TIPO-LIDANA </a:t>
            </a:r>
            <a:r>
              <a:rPr lang="en-US" b="1" dirty="0" smtClean="0">
                <a:solidFill>
                  <a:schemeClr val="accent1">
                    <a:lumMod val="50000"/>
                  </a:schemeClr>
                </a:solidFill>
              </a:rPr>
              <a:t>SRL</a:t>
            </a:r>
            <a:r>
              <a:rPr lang="ro-RO" b="1" dirty="0" smtClean="0">
                <a:solidFill>
                  <a:schemeClr val="accent1">
                    <a:lumMod val="50000"/>
                  </a:schemeClr>
                </a:solidFill>
              </a:rPr>
              <a:t> </a:t>
            </a:r>
            <a:r>
              <a:rPr lang="en-US" b="1" dirty="0" smtClean="0">
                <a:solidFill>
                  <a:schemeClr val="accent1">
                    <a:lumMod val="50000"/>
                  </a:schemeClr>
                </a:solidFill>
              </a:rPr>
              <a:t>being production </a:t>
            </a:r>
            <a:r>
              <a:rPr lang="en-US" b="1" dirty="0">
                <a:solidFill>
                  <a:schemeClr val="accent1">
                    <a:lumMod val="50000"/>
                  </a:schemeClr>
                </a:solidFill>
              </a:rPr>
              <a:t>of printing products and </a:t>
            </a:r>
            <a:r>
              <a:rPr lang="en-US" b="1" dirty="0" smtClean="0">
                <a:solidFill>
                  <a:schemeClr val="accent1">
                    <a:lumMod val="50000"/>
                  </a:schemeClr>
                </a:solidFill>
              </a:rPr>
              <a:t>services</a:t>
            </a:r>
            <a:r>
              <a:rPr lang="ro-RO" b="1" dirty="0" smtClean="0">
                <a:solidFill>
                  <a:schemeClr val="accent1">
                    <a:lumMod val="50000"/>
                  </a:schemeClr>
                </a:solidFill>
              </a:rPr>
              <a:t>,</a:t>
            </a:r>
            <a:r>
              <a:rPr lang="en-US" b="1" dirty="0" smtClean="0">
                <a:solidFill>
                  <a:schemeClr val="accent1">
                    <a:lumMod val="50000"/>
                  </a:schemeClr>
                </a:solidFill>
              </a:rPr>
              <a:t> </a:t>
            </a:r>
            <a:r>
              <a:rPr lang="ro-RO" b="1" dirty="0">
                <a:solidFill>
                  <a:schemeClr val="accent1">
                    <a:lumMod val="50000"/>
                  </a:schemeClr>
                </a:solidFill>
              </a:rPr>
              <a:t>t</a:t>
            </a:r>
            <a:r>
              <a:rPr lang="en-US" b="1" dirty="0" smtClean="0">
                <a:solidFill>
                  <a:schemeClr val="accent1">
                    <a:lumMod val="50000"/>
                  </a:schemeClr>
                </a:solidFill>
              </a:rPr>
              <a:t>he </a:t>
            </a:r>
            <a:r>
              <a:rPr lang="en-US" b="1" dirty="0">
                <a:solidFill>
                  <a:schemeClr val="accent1">
                    <a:lumMod val="50000"/>
                  </a:schemeClr>
                </a:solidFill>
              </a:rPr>
              <a:t>activities of S.C. TIPO-LIDANA SRL </a:t>
            </a:r>
            <a:r>
              <a:rPr lang="en-US" b="1" dirty="0" smtClean="0">
                <a:solidFill>
                  <a:schemeClr val="accent1">
                    <a:lumMod val="50000"/>
                  </a:schemeClr>
                </a:solidFill>
              </a:rPr>
              <a:t>include </a:t>
            </a:r>
            <a:r>
              <a:rPr lang="en-US" b="1" dirty="0">
                <a:solidFill>
                  <a:schemeClr val="accent1">
                    <a:lumMod val="50000"/>
                  </a:schemeClr>
                </a:solidFill>
              </a:rPr>
              <a:t>the following high quality printing works offered by the "Heidelberg</a:t>
            </a:r>
            <a:r>
              <a:rPr lang="en-US" b="1" dirty="0" smtClean="0">
                <a:solidFill>
                  <a:schemeClr val="accent1">
                    <a:lumMod val="50000"/>
                  </a:schemeClr>
                </a:solidFill>
              </a:rPr>
              <a:t>"; </a:t>
            </a:r>
            <a:r>
              <a:rPr lang="en-US" b="1" dirty="0">
                <a:solidFill>
                  <a:schemeClr val="accent1">
                    <a:lumMod val="50000"/>
                  </a:schemeClr>
                </a:solidFill>
              </a:rPr>
              <a:t>"Muller Martini"; "</a:t>
            </a:r>
            <a:r>
              <a:rPr lang="en-US" b="1" dirty="0" err="1" smtClean="0">
                <a:solidFill>
                  <a:schemeClr val="accent1">
                    <a:lumMod val="50000"/>
                  </a:schemeClr>
                </a:solidFill>
              </a:rPr>
              <a:t>Sthal</a:t>
            </a:r>
            <a:r>
              <a:rPr lang="en-US" b="1" dirty="0" smtClean="0">
                <a:solidFill>
                  <a:schemeClr val="accent1">
                    <a:lumMod val="50000"/>
                  </a:schemeClr>
                </a:solidFill>
              </a:rPr>
              <a:t>„</a:t>
            </a:r>
            <a:r>
              <a:rPr lang="ro-RO" b="1" dirty="0" smtClean="0">
                <a:solidFill>
                  <a:schemeClr val="accent1">
                    <a:lumMod val="50000"/>
                  </a:schemeClr>
                </a:solidFill>
              </a:rPr>
              <a:t> </a:t>
            </a:r>
            <a:r>
              <a:rPr lang="ro-RO" b="1" dirty="0" err="1" smtClean="0">
                <a:solidFill>
                  <a:schemeClr val="accent1">
                    <a:lumMod val="50000"/>
                  </a:schemeClr>
                </a:solidFill>
              </a:rPr>
              <a:t>and</a:t>
            </a:r>
            <a:r>
              <a:rPr lang="en-US" b="1" dirty="0" smtClean="0">
                <a:solidFill>
                  <a:schemeClr val="accent1">
                    <a:lumMod val="50000"/>
                  </a:schemeClr>
                </a:solidFill>
              </a:rPr>
              <a:t> </a:t>
            </a:r>
            <a:r>
              <a:rPr lang="en-US" b="1" dirty="0">
                <a:solidFill>
                  <a:schemeClr val="accent1">
                    <a:lumMod val="50000"/>
                  </a:schemeClr>
                </a:solidFill>
              </a:rPr>
              <a:t>"</a:t>
            </a:r>
            <a:r>
              <a:rPr lang="en-US" b="1" dirty="0" smtClean="0">
                <a:solidFill>
                  <a:schemeClr val="accent1">
                    <a:lumMod val="50000"/>
                  </a:schemeClr>
                </a:solidFill>
              </a:rPr>
              <a:t>Polar</a:t>
            </a:r>
            <a:r>
              <a:rPr lang="ro-RO" b="1" dirty="0" smtClean="0">
                <a:solidFill>
                  <a:schemeClr val="accent1">
                    <a:lumMod val="50000"/>
                  </a:schemeClr>
                </a:solidFill>
              </a:rPr>
              <a:t>”</a:t>
            </a:r>
            <a:r>
              <a:rPr lang="en-US" b="1" dirty="0">
                <a:solidFill>
                  <a:schemeClr val="accent1">
                    <a:lumMod val="50000"/>
                  </a:schemeClr>
                </a:solidFill>
              </a:rPr>
              <a:t> type </a:t>
            </a:r>
            <a:r>
              <a:rPr lang="en-US" b="1" dirty="0" smtClean="0">
                <a:solidFill>
                  <a:schemeClr val="accent1">
                    <a:lumMod val="50000"/>
                  </a:schemeClr>
                </a:solidFill>
              </a:rPr>
              <a:t>technology</a:t>
            </a:r>
            <a:r>
              <a:rPr lang="ro-RO" b="1" dirty="0" smtClean="0">
                <a:solidFill>
                  <a:schemeClr val="accent1">
                    <a:lumMod val="50000"/>
                  </a:schemeClr>
                </a:solidFill>
              </a:rPr>
              <a:t>:</a:t>
            </a:r>
            <a:r>
              <a:rPr lang="en-US" b="1" dirty="0" smtClean="0">
                <a:solidFill>
                  <a:schemeClr val="accent1">
                    <a:lumMod val="50000"/>
                  </a:schemeClr>
                </a:solidFill>
              </a:rPr>
              <a:t> </a:t>
            </a:r>
            <a:endParaRPr lang="en-US" b="1" dirty="0">
              <a:solidFill>
                <a:schemeClr val="accent1">
                  <a:lumMod val="50000"/>
                </a:schemeClr>
              </a:solidFill>
            </a:endParaRPr>
          </a:p>
          <a:p>
            <a:r>
              <a:rPr lang="en-US" dirty="0"/>
              <a:t> Paperback and </a:t>
            </a:r>
            <a:r>
              <a:rPr lang="en-US" dirty="0" smtClean="0"/>
              <a:t>hardcover </a:t>
            </a:r>
            <a:r>
              <a:rPr lang="en-US" dirty="0"/>
              <a:t>books, art albums, presentation catalogs, </a:t>
            </a:r>
            <a:r>
              <a:rPr lang="en-US" dirty="0" smtClean="0"/>
              <a:t>newspapers</a:t>
            </a:r>
            <a:r>
              <a:rPr lang="en-US" dirty="0"/>
              <a:t>, magazines, </a:t>
            </a:r>
          </a:p>
          <a:p>
            <a:r>
              <a:rPr lang="ro-RO" dirty="0"/>
              <a:t> </a:t>
            </a:r>
            <a:r>
              <a:rPr lang="en-US" dirty="0"/>
              <a:t>brochures, leaflets, posters, greeting cards, business cards </a:t>
            </a:r>
          </a:p>
          <a:p>
            <a:r>
              <a:rPr lang="en-US" dirty="0"/>
              <a:t> binding works by means of automatic cutting, </a:t>
            </a:r>
            <a:r>
              <a:rPr lang="en-US" dirty="0" smtClean="0"/>
              <a:t>sewing</a:t>
            </a:r>
            <a:r>
              <a:rPr lang="ro-RO" dirty="0" smtClean="0"/>
              <a:t> </a:t>
            </a:r>
            <a:r>
              <a:rPr lang="ro-RO" dirty="0" err="1" smtClean="0"/>
              <a:t>binding</a:t>
            </a:r>
            <a:r>
              <a:rPr lang="en-US" dirty="0" smtClean="0"/>
              <a:t> </a:t>
            </a:r>
            <a:r>
              <a:rPr lang="en-US" dirty="0"/>
              <a:t>and </a:t>
            </a:r>
            <a:r>
              <a:rPr lang="en-US" dirty="0" smtClean="0"/>
              <a:t>stapling, </a:t>
            </a:r>
            <a:r>
              <a:rPr lang="en-US" dirty="0"/>
              <a:t>folding and </a:t>
            </a:r>
            <a:r>
              <a:rPr lang="ro-RO" dirty="0" err="1"/>
              <a:t>c</a:t>
            </a:r>
            <a:r>
              <a:rPr lang="en-US" dirty="0" smtClean="0"/>
              <a:t>r</a:t>
            </a:r>
            <a:r>
              <a:rPr lang="ro-RO" dirty="0" err="1" smtClean="0"/>
              <a:t>easing</a:t>
            </a:r>
            <a:r>
              <a:rPr lang="en-US" dirty="0" smtClean="0"/>
              <a:t> </a:t>
            </a:r>
            <a:r>
              <a:rPr lang="en-US" dirty="0"/>
              <a:t>machines; </a:t>
            </a:r>
          </a:p>
          <a:p>
            <a:r>
              <a:rPr lang="en-US" dirty="0"/>
              <a:t> printing finishing works by varnishing and </a:t>
            </a:r>
            <a:r>
              <a:rPr lang="en-US" dirty="0" smtClean="0"/>
              <a:t>laminating; </a:t>
            </a:r>
            <a:endParaRPr lang="en-US" dirty="0"/>
          </a:p>
          <a:p>
            <a:r>
              <a:rPr lang="en-US" dirty="0"/>
              <a:t> various </a:t>
            </a:r>
            <a:r>
              <a:rPr lang="ro-RO" dirty="0" err="1" smtClean="0"/>
              <a:t>printing</a:t>
            </a:r>
            <a:r>
              <a:rPr lang="en-US" dirty="0" smtClean="0"/>
              <a:t> </a:t>
            </a:r>
            <a:r>
              <a:rPr lang="en-US" dirty="0"/>
              <a:t>and publishing </a:t>
            </a:r>
            <a:r>
              <a:rPr lang="ro-RO" dirty="0" err="1" smtClean="0"/>
              <a:t>services</a:t>
            </a:r>
            <a:r>
              <a:rPr lang="en-US" dirty="0" smtClean="0"/>
              <a:t> </a:t>
            </a:r>
            <a:endParaRPr lang="en-US" dirty="0"/>
          </a:p>
          <a:p>
            <a:r>
              <a:rPr lang="en-US" dirty="0" smtClean="0"/>
              <a:t>a </a:t>
            </a:r>
            <a:r>
              <a:rPr lang="en-US" dirty="0"/>
              <a:t>whole range of school notebooks with </a:t>
            </a:r>
            <a:r>
              <a:rPr lang="en-US" dirty="0" smtClean="0"/>
              <a:t>simple</a:t>
            </a:r>
            <a:r>
              <a:rPr lang="ro-RO" dirty="0" smtClean="0"/>
              <a:t> </a:t>
            </a:r>
            <a:r>
              <a:rPr lang="en-US" dirty="0"/>
              <a:t>and </a:t>
            </a:r>
            <a:r>
              <a:rPr lang="en-US" dirty="0" smtClean="0"/>
              <a:t>polychrome </a:t>
            </a:r>
            <a:r>
              <a:rPr lang="en-US" dirty="0"/>
              <a:t>covers; </a:t>
            </a:r>
            <a:endParaRPr lang="ro-RO" dirty="0" smtClean="0"/>
          </a:p>
          <a:p>
            <a:r>
              <a:rPr lang="en-US" dirty="0" smtClean="0"/>
              <a:t> </a:t>
            </a:r>
            <a:r>
              <a:rPr lang="en-US" dirty="0" smtClean="0"/>
              <a:t>files</a:t>
            </a:r>
            <a:r>
              <a:rPr lang="en-US" dirty="0"/>
              <a:t>, folders for office and briefcases, archive </a:t>
            </a:r>
            <a:r>
              <a:rPr lang="en-US" dirty="0" err="1" smtClean="0"/>
              <a:t>bo</a:t>
            </a:r>
            <a:r>
              <a:rPr lang="ro-RO" dirty="0" err="1" smtClean="0"/>
              <a:t>xes</a:t>
            </a:r>
            <a:r>
              <a:rPr lang="en-US" dirty="0" smtClean="0"/>
              <a:t>; </a:t>
            </a:r>
            <a:endParaRPr lang="ro-RO" dirty="0" smtClean="0"/>
          </a:p>
          <a:p>
            <a:r>
              <a:rPr lang="en-US" dirty="0" smtClean="0"/>
              <a:t> </a:t>
            </a:r>
            <a:r>
              <a:rPr lang="en-US" dirty="0"/>
              <a:t>any type of printed </a:t>
            </a:r>
            <a:r>
              <a:rPr lang="en-US" dirty="0" smtClean="0"/>
              <a:t>form</a:t>
            </a:r>
            <a:r>
              <a:rPr lang="ro-RO" dirty="0" smtClean="0"/>
              <a:t>s;</a:t>
            </a:r>
            <a:endParaRPr lang="ro-RO" dirty="0"/>
          </a:p>
          <a:p>
            <a:r>
              <a:rPr lang="en-US" dirty="0" smtClean="0"/>
              <a:t>agendas</a:t>
            </a:r>
            <a:r>
              <a:rPr lang="en-US" dirty="0"/>
              <a:t>, notes, notebooks, </a:t>
            </a:r>
            <a:r>
              <a:rPr lang="en-US" dirty="0" smtClean="0"/>
              <a:t>calendars</a:t>
            </a:r>
            <a:r>
              <a:rPr lang="ro-RO" dirty="0" smtClean="0"/>
              <a:t>.</a:t>
            </a:r>
            <a:endParaRPr lang="en-US" dirty="0"/>
          </a:p>
          <a:p>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2674" y="-690360"/>
            <a:ext cx="4075960" cy="3056970"/>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8023" y="3270770"/>
            <a:ext cx="3343977" cy="250798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8023" y="1323454"/>
            <a:ext cx="3343977" cy="250798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48172" y="2261359"/>
            <a:ext cx="2225780" cy="2443142"/>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21847">
            <a:off x="7098878" y="3814144"/>
            <a:ext cx="2572942" cy="1666382"/>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5056" y="1896854"/>
            <a:ext cx="1819684" cy="1812576"/>
          </a:xfrm>
          <a:prstGeom prst="rect">
            <a:avLst/>
          </a:prstGeom>
        </p:spPr>
      </p:pic>
    </p:spTree>
    <p:extLst>
      <p:ext uri="{BB962C8B-B14F-4D97-AF65-F5344CB8AC3E}">
        <p14:creationId xmlns:p14="http://schemas.microsoft.com/office/powerpoint/2010/main" val="3166223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AD7363-6827-4831-8652-264B315ED52E}"/>
              </a:ext>
            </a:extLst>
          </p:cNvPr>
          <p:cNvSpPr>
            <a:spLocks noGrp="1"/>
          </p:cNvSpPr>
          <p:nvPr>
            <p:ph type="title"/>
          </p:nvPr>
        </p:nvSpPr>
        <p:spPr>
          <a:xfrm>
            <a:off x="545063" y="365125"/>
            <a:ext cx="11101873" cy="1325563"/>
          </a:xfrm>
        </p:spPr>
        <p:txBody>
          <a:bodyPr/>
          <a:lstStyle/>
          <a:p>
            <a:pPr algn="ctr"/>
            <a:r>
              <a:rPr lang="en-US" b="1" dirty="0">
                <a:solidFill>
                  <a:schemeClr val="accent1">
                    <a:lumMod val="50000"/>
                  </a:schemeClr>
                </a:solidFill>
              </a:rPr>
              <a:t>Strategy and relation with SDGs 2030</a:t>
            </a:r>
          </a:p>
        </p:txBody>
      </p:sp>
      <p:sp>
        <p:nvSpPr>
          <p:cNvPr id="3" name="Content Placeholder 2">
            <a:extLst>
              <a:ext uri="{FF2B5EF4-FFF2-40B4-BE49-F238E27FC236}">
                <a16:creationId xmlns="" xmlns:a16="http://schemas.microsoft.com/office/drawing/2014/main" id="{5F0E322F-EDB7-4D4F-8F5C-8AD0AB2C01CA}"/>
              </a:ext>
            </a:extLst>
          </p:cNvPr>
          <p:cNvSpPr>
            <a:spLocks noGrp="1"/>
          </p:cNvSpPr>
          <p:nvPr>
            <p:ph idx="1"/>
          </p:nvPr>
        </p:nvSpPr>
        <p:spPr>
          <a:xfrm>
            <a:off x="1865012" y="1439026"/>
            <a:ext cx="8320135" cy="996357"/>
          </a:xfrm>
        </p:spPr>
        <p:txBody>
          <a:bodyPr>
            <a:normAutofit fontScale="62500" lnSpcReduction="20000"/>
          </a:bodyPr>
          <a:lstStyle/>
          <a:p>
            <a:pPr marL="0" lvl="0" indent="0" algn="ctr" eaLnBrk="0" fontAlgn="base" hangingPunct="0">
              <a:lnSpc>
                <a:spcPct val="100000"/>
              </a:lnSpc>
              <a:spcBef>
                <a:spcPct val="0"/>
              </a:spcBef>
              <a:spcAft>
                <a:spcPct val="0"/>
              </a:spcAft>
              <a:buNone/>
            </a:pPr>
            <a:r>
              <a:rPr kumimoji="0" lang="en-US" altLang="en-US" sz="2800" i="0" u="none" strike="noStrike" cap="none" normalizeH="0" baseline="0" dirty="0">
                <a:ln>
                  <a:noFill/>
                </a:ln>
                <a:solidFill>
                  <a:schemeClr val="tx1"/>
                </a:solidFill>
                <a:effectLst/>
              </a:rPr>
              <a:t>The company's strategy, communicated within the quality, environment and process policies, aims at the continuous improvement of the performances for each field and respects the motto "MAXIMUM QUALITY PROTECTING THE ENVIRONMENT AND LIFE!".   </a:t>
            </a:r>
          </a:p>
          <a:p>
            <a:pPr marL="0" lvl="0" indent="0" eaLnBrk="0" fontAlgn="base" hangingPunct="0">
              <a:lnSpc>
                <a:spcPct val="100000"/>
              </a:lnSpc>
              <a:spcBef>
                <a:spcPct val="0"/>
              </a:spcBef>
              <a:spcAft>
                <a:spcPct val="0"/>
              </a:spcAft>
              <a:buNone/>
            </a:pPr>
            <a:endParaRPr lang="en-US" altLang="en-US" sz="2800"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6012" y="2183720"/>
            <a:ext cx="7139976" cy="3625769"/>
          </a:xfrm>
          <a:prstGeom prst="rect">
            <a:avLst/>
          </a:prstGeom>
        </p:spPr>
      </p:pic>
    </p:spTree>
    <p:extLst>
      <p:ext uri="{BB962C8B-B14F-4D97-AF65-F5344CB8AC3E}">
        <p14:creationId xmlns:p14="http://schemas.microsoft.com/office/powerpoint/2010/main" val="4146682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87560" y="1086416"/>
            <a:ext cx="8402370" cy="4517679"/>
          </a:xfrm>
        </p:spPr>
        <p:txBody>
          <a:bodyPr>
            <a:normAutofit fontScale="62500" lnSpcReduction="20000"/>
          </a:bodyPr>
          <a:lstStyle/>
          <a:p>
            <a:pPr marL="0" lvl="0" indent="0" eaLnBrk="0" fontAlgn="base" hangingPunct="0">
              <a:lnSpc>
                <a:spcPct val="100000"/>
              </a:lnSpc>
              <a:spcBef>
                <a:spcPct val="0"/>
              </a:spcBef>
              <a:spcAft>
                <a:spcPct val="0"/>
              </a:spcAft>
              <a:buNone/>
            </a:pPr>
            <a:r>
              <a:rPr lang="en-US" altLang="en-US" sz="3200" b="1" dirty="0">
                <a:solidFill>
                  <a:schemeClr val="accent1">
                    <a:lumMod val="50000"/>
                  </a:schemeClr>
                </a:solidFill>
              </a:rPr>
              <a:t>The general objectives of SC TIPO-LIDANA </a:t>
            </a:r>
            <a:r>
              <a:rPr lang="en-US" altLang="en-US" sz="3200" b="1" dirty="0" smtClean="0">
                <a:solidFill>
                  <a:schemeClr val="accent1">
                    <a:lumMod val="50000"/>
                  </a:schemeClr>
                </a:solidFill>
              </a:rPr>
              <a:t>SRL</a:t>
            </a:r>
            <a:r>
              <a:rPr lang="ro-RO" altLang="en-US" sz="3200" b="1" dirty="0" smtClean="0">
                <a:solidFill>
                  <a:schemeClr val="accent1">
                    <a:lumMod val="50000"/>
                  </a:schemeClr>
                </a:solidFill>
              </a:rPr>
              <a:t>:</a:t>
            </a:r>
            <a:r>
              <a:rPr lang="en-US" altLang="en-US" sz="3200" b="1" dirty="0" smtClean="0">
                <a:solidFill>
                  <a:schemeClr val="accent1">
                    <a:lumMod val="50000"/>
                  </a:schemeClr>
                </a:solidFill>
              </a:rPr>
              <a:t> </a:t>
            </a:r>
            <a:endParaRPr lang="ro-RO" altLang="en-US" sz="3200" b="1" dirty="0" smtClean="0">
              <a:solidFill>
                <a:schemeClr val="accent1">
                  <a:lumMod val="50000"/>
                </a:schemeClr>
              </a:solidFill>
            </a:endParaRPr>
          </a:p>
          <a:p>
            <a:pPr marL="0" lvl="0" indent="0" eaLnBrk="0" fontAlgn="base" hangingPunct="0">
              <a:lnSpc>
                <a:spcPct val="100000"/>
              </a:lnSpc>
              <a:spcBef>
                <a:spcPct val="0"/>
              </a:spcBef>
              <a:spcAft>
                <a:spcPct val="0"/>
              </a:spcAft>
              <a:buNone/>
            </a:pPr>
            <a:endParaRPr lang="en-US" altLang="en-US" dirty="0"/>
          </a:p>
          <a:p>
            <a:pPr marL="0" indent="0" eaLnBrk="0" fontAlgn="base" hangingPunct="0">
              <a:lnSpc>
                <a:spcPct val="100000"/>
              </a:lnSpc>
              <a:spcBef>
                <a:spcPct val="0"/>
              </a:spcBef>
              <a:spcAft>
                <a:spcPct val="0"/>
              </a:spcAft>
              <a:buNone/>
            </a:pPr>
            <a:r>
              <a:rPr lang="en-US" altLang="en-US" dirty="0"/>
              <a:t>1- expanding the production capacity, by purchasing new and high-performance equipment that will be used to increase the volume of printing services provided and the quality of these services, </a:t>
            </a:r>
            <a:r>
              <a:rPr lang="en-US" altLang="en-US" b="1" i="1" dirty="0"/>
              <a:t>related to </a:t>
            </a:r>
            <a:r>
              <a:rPr lang="en-US" b="1" i="1" dirty="0"/>
              <a:t>Goal 12: Responsible consumption and </a:t>
            </a:r>
            <a:r>
              <a:rPr lang="en-US" b="1" i="1" dirty="0" smtClean="0"/>
              <a:t>production</a:t>
            </a:r>
            <a:endParaRPr lang="ro-RO" b="1" i="1" dirty="0" smtClean="0"/>
          </a:p>
          <a:p>
            <a:pPr marL="0" indent="0" eaLnBrk="0" fontAlgn="base" hangingPunct="0">
              <a:lnSpc>
                <a:spcPct val="100000"/>
              </a:lnSpc>
              <a:spcBef>
                <a:spcPct val="0"/>
              </a:spcBef>
              <a:spcAft>
                <a:spcPct val="0"/>
              </a:spcAft>
              <a:buNone/>
            </a:pPr>
            <a:endParaRPr lang="en-US" altLang="en-US" dirty="0"/>
          </a:p>
          <a:p>
            <a:pPr marL="0" indent="0" eaLnBrk="0" fontAlgn="base" hangingPunct="0">
              <a:lnSpc>
                <a:spcPct val="100000"/>
              </a:lnSpc>
              <a:spcBef>
                <a:spcPct val="0"/>
              </a:spcBef>
              <a:spcAft>
                <a:spcPct val="0"/>
              </a:spcAft>
              <a:buNone/>
            </a:pPr>
            <a:r>
              <a:rPr lang="en-US" altLang="en-US" dirty="0"/>
              <a:t> 2- adapting the management system to the modern requirements in the field of printing services, through digitization, which consist of a software for the management of the printing activity, </a:t>
            </a:r>
            <a:r>
              <a:rPr lang="en-US" altLang="en-US" b="1" i="1" dirty="0"/>
              <a:t>related to </a:t>
            </a:r>
            <a:r>
              <a:rPr lang="en-US" b="1" i="1" dirty="0"/>
              <a:t>Goal 9: Industry, Innovation and </a:t>
            </a:r>
            <a:r>
              <a:rPr lang="en-US" b="1" i="1" dirty="0" smtClean="0"/>
              <a:t>Infrastructure</a:t>
            </a:r>
            <a:endParaRPr lang="ro-RO" b="1" i="1" dirty="0" smtClean="0"/>
          </a:p>
          <a:p>
            <a:pPr marL="0" indent="0" eaLnBrk="0" fontAlgn="base" hangingPunct="0">
              <a:lnSpc>
                <a:spcPct val="100000"/>
              </a:lnSpc>
              <a:spcBef>
                <a:spcPct val="0"/>
              </a:spcBef>
              <a:spcAft>
                <a:spcPct val="0"/>
              </a:spcAft>
              <a:buNone/>
            </a:pPr>
            <a:endParaRPr lang="en-US" altLang="en-US" dirty="0"/>
          </a:p>
          <a:p>
            <a:pPr marL="0" indent="0" eaLnBrk="0" fontAlgn="base" hangingPunct="0">
              <a:lnSpc>
                <a:spcPct val="100000"/>
              </a:lnSpc>
              <a:spcBef>
                <a:spcPct val="0"/>
              </a:spcBef>
              <a:spcAft>
                <a:spcPct val="0"/>
              </a:spcAft>
              <a:buNone/>
            </a:pPr>
            <a:r>
              <a:rPr lang="en-US" altLang="en-US" dirty="0"/>
              <a:t>3- increasing the visibility of the company and its offer on the specific market which is related to </a:t>
            </a:r>
            <a:r>
              <a:rPr lang="en-US" b="1" i="1" dirty="0"/>
              <a:t>Goal 8: Decent work and economic </a:t>
            </a:r>
            <a:r>
              <a:rPr lang="en-US" b="1" i="1" dirty="0" smtClean="0"/>
              <a:t>growth</a:t>
            </a:r>
            <a:endParaRPr lang="ro-RO" b="1" i="1" dirty="0" smtClean="0"/>
          </a:p>
          <a:p>
            <a:pPr marL="0" indent="0" eaLnBrk="0" fontAlgn="base" hangingPunct="0">
              <a:lnSpc>
                <a:spcPct val="100000"/>
              </a:lnSpc>
              <a:spcBef>
                <a:spcPct val="0"/>
              </a:spcBef>
              <a:spcAft>
                <a:spcPct val="0"/>
              </a:spcAft>
              <a:buNone/>
            </a:pPr>
            <a:endParaRPr lang="en-US" altLang="en-US" dirty="0"/>
          </a:p>
          <a:p>
            <a:pPr marL="0" indent="0" eaLnBrk="0" fontAlgn="base" hangingPunct="0">
              <a:lnSpc>
                <a:spcPct val="100000"/>
              </a:lnSpc>
              <a:spcBef>
                <a:spcPct val="0"/>
              </a:spcBef>
              <a:spcAft>
                <a:spcPct val="0"/>
              </a:spcAft>
              <a:buNone/>
            </a:pPr>
            <a:r>
              <a:rPr lang="en-US" altLang="en-US" dirty="0"/>
              <a:t>4- maintaining a professional team of employees, by training them, </a:t>
            </a:r>
            <a:r>
              <a:rPr lang="en-US" altLang="en-US" b="1" i="1" dirty="0"/>
              <a:t>which is related to </a:t>
            </a:r>
            <a:r>
              <a:rPr lang="en-US" b="1" i="1" dirty="0"/>
              <a:t>Goal 4: Quality </a:t>
            </a:r>
            <a:r>
              <a:rPr lang="en-US" b="1" i="1" dirty="0" smtClean="0"/>
              <a:t>education</a:t>
            </a:r>
            <a:endParaRPr lang="ro-RO" b="1" i="1" dirty="0" smtClean="0"/>
          </a:p>
          <a:p>
            <a:pPr marL="0" indent="0" eaLnBrk="0" fontAlgn="base" hangingPunct="0">
              <a:lnSpc>
                <a:spcPct val="100000"/>
              </a:lnSpc>
              <a:spcBef>
                <a:spcPct val="0"/>
              </a:spcBef>
              <a:spcAft>
                <a:spcPct val="0"/>
              </a:spcAft>
              <a:buNone/>
            </a:pPr>
            <a:endParaRPr lang="en-US" b="1" i="1" dirty="0"/>
          </a:p>
          <a:p>
            <a:pPr marL="0" lvl="0" indent="0" eaLnBrk="0" fontAlgn="base" hangingPunct="0">
              <a:lnSpc>
                <a:spcPct val="100000"/>
              </a:lnSpc>
              <a:spcBef>
                <a:spcPct val="0"/>
              </a:spcBef>
              <a:spcAft>
                <a:spcPct val="0"/>
              </a:spcAft>
              <a:buNone/>
            </a:pPr>
            <a:r>
              <a:rPr lang="en-US" altLang="en-US" dirty="0"/>
              <a:t>5- occupying by SC Tipo-Lidana SRL the leading position on the printing services market in the north-east of the country, by offering high quality services at affordable prices. </a:t>
            </a:r>
          </a:p>
          <a:p>
            <a:endParaRPr lang="ro-RO"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610" y="1391408"/>
            <a:ext cx="1176951" cy="120432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7716" y="2459928"/>
            <a:ext cx="1216966" cy="12095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26" y="2945151"/>
            <a:ext cx="1228595" cy="120432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7437" y="4018849"/>
            <a:ext cx="1175076" cy="1176950"/>
          </a:xfrm>
          <a:prstGeom prst="rect">
            <a:avLst/>
          </a:prstGeom>
        </p:spPr>
      </p:pic>
    </p:spTree>
    <p:extLst>
      <p:ext uri="{BB962C8B-B14F-4D97-AF65-F5344CB8AC3E}">
        <p14:creationId xmlns:p14="http://schemas.microsoft.com/office/powerpoint/2010/main" val="1373006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A077A9-3678-4FB2-B5BE-3F4F02053F61}"/>
              </a:ext>
            </a:extLst>
          </p:cNvPr>
          <p:cNvSpPr>
            <a:spLocks noGrp="1"/>
          </p:cNvSpPr>
          <p:nvPr>
            <p:ph type="title"/>
          </p:nvPr>
        </p:nvSpPr>
        <p:spPr>
          <a:xfrm>
            <a:off x="4273421" y="365125"/>
            <a:ext cx="7080378" cy="1325563"/>
          </a:xfrm>
        </p:spPr>
        <p:txBody>
          <a:bodyPr/>
          <a:lstStyle/>
          <a:p>
            <a:r>
              <a:rPr lang="en-US" b="1" dirty="0">
                <a:solidFill>
                  <a:schemeClr val="accent1">
                    <a:lumMod val="50000"/>
                  </a:schemeClr>
                </a:solidFill>
              </a:rPr>
              <a:t>The short-term objectives</a:t>
            </a:r>
          </a:p>
        </p:txBody>
      </p:sp>
      <p:sp>
        <p:nvSpPr>
          <p:cNvPr id="3" name="Content Placeholder 2">
            <a:extLst>
              <a:ext uri="{FF2B5EF4-FFF2-40B4-BE49-F238E27FC236}">
                <a16:creationId xmlns="" xmlns:a16="http://schemas.microsoft.com/office/drawing/2014/main" id="{69B8B23A-4B5D-46A2-8580-A9B7672B2071}"/>
              </a:ext>
            </a:extLst>
          </p:cNvPr>
          <p:cNvSpPr>
            <a:spLocks noGrp="1"/>
          </p:cNvSpPr>
          <p:nvPr>
            <p:ph idx="1"/>
          </p:nvPr>
        </p:nvSpPr>
        <p:spPr>
          <a:xfrm>
            <a:off x="4273421" y="1480392"/>
            <a:ext cx="7770844" cy="4351338"/>
          </a:xfrm>
        </p:spPr>
        <p:txBody>
          <a:bodyPr>
            <a:normAutofit fontScale="62500" lnSpcReduction="20000"/>
          </a:bodyPr>
          <a:lstStyle/>
          <a:p>
            <a:endParaRPr lang="en-US" dirty="0"/>
          </a:p>
          <a:p>
            <a:r>
              <a:rPr lang="en-US" dirty="0"/>
              <a:t>meeting customer requirements, needs and expectations through services and products according to specifications;  </a:t>
            </a:r>
          </a:p>
          <a:p>
            <a:r>
              <a:rPr lang="en-US" dirty="0"/>
              <a:t>ensuring the appropriate infrastructure and working environment for the proper conduct of all processes and resources necessary to achieve the objectives set; </a:t>
            </a:r>
          </a:p>
          <a:p>
            <a:r>
              <a:rPr lang="en-US" dirty="0"/>
              <a:t> modernization of technical equipment;  </a:t>
            </a:r>
          </a:p>
          <a:p>
            <a:r>
              <a:rPr lang="en-US" dirty="0"/>
              <a:t>carrying out the activity in an adequate environment ensuring healthy and safe working conditions; </a:t>
            </a:r>
          </a:p>
          <a:p>
            <a:r>
              <a:rPr lang="en-US" dirty="0"/>
              <a:t> providing and maintaining equipment and installations in safe conditions;  </a:t>
            </a:r>
          </a:p>
          <a:p>
            <a:r>
              <a:rPr lang="en-US" dirty="0"/>
              <a:t>improving working conditions in safety and health conditions;  </a:t>
            </a:r>
          </a:p>
          <a:p>
            <a:r>
              <a:rPr lang="en-US" dirty="0"/>
              <a:t>developing employees' professional skills and providing appropriate training.  </a:t>
            </a:r>
          </a:p>
          <a:p>
            <a:r>
              <a:rPr lang="en-US" dirty="0"/>
              <a:t>Constantly improving internal and external communication processes, at the level of employees, customers, suppliers and partners, by promoting a climate based on trust, goodwill and stability.</a:t>
            </a:r>
          </a:p>
          <a:p>
            <a:endParaRPr lang="en-US"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6390" r="10845" b="1639"/>
          <a:stretch/>
        </p:blipFill>
        <p:spPr>
          <a:xfrm rot="355397">
            <a:off x="869134" y="2959792"/>
            <a:ext cx="3223218" cy="25533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824" y="948350"/>
            <a:ext cx="2865831" cy="19102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99748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4610" y="2028890"/>
            <a:ext cx="3051369" cy="2143110"/>
          </a:xfrm>
          <a:prstGeom prst="rect">
            <a:avLst/>
          </a:prstGeom>
        </p:spPr>
      </p:pic>
      <p:sp>
        <p:nvSpPr>
          <p:cNvPr id="3" name="Content Placeholder 2">
            <a:extLst>
              <a:ext uri="{FF2B5EF4-FFF2-40B4-BE49-F238E27FC236}">
                <a16:creationId xmlns="" xmlns:a16="http://schemas.microsoft.com/office/drawing/2014/main" id="{A4182DFC-BAFD-4AB5-97E2-69E79DBAAEAB}"/>
              </a:ext>
            </a:extLst>
          </p:cNvPr>
          <p:cNvSpPr>
            <a:spLocks noGrp="1"/>
          </p:cNvSpPr>
          <p:nvPr>
            <p:ph idx="1"/>
          </p:nvPr>
        </p:nvSpPr>
        <p:spPr>
          <a:xfrm>
            <a:off x="265701" y="1056133"/>
            <a:ext cx="6264609" cy="4351338"/>
          </a:xfrm>
        </p:spPr>
        <p:txBody>
          <a:bodyPr>
            <a:normAutofit/>
          </a:bodyPr>
          <a:lstStyle/>
          <a:p>
            <a:r>
              <a:rPr lang="en-US" dirty="0"/>
              <a:t> Making printing products </a:t>
            </a:r>
          </a:p>
          <a:p>
            <a:r>
              <a:rPr lang="en-US" dirty="0"/>
              <a:t> Books </a:t>
            </a:r>
          </a:p>
          <a:p>
            <a:r>
              <a:rPr lang="en-US" dirty="0"/>
              <a:t> Presentation catalogs, albums </a:t>
            </a:r>
          </a:p>
          <a:p>
            <a:r>
              <a:rPr lang="en-US" dirty="0"/>
              <a:t> Brochures, magazines </a:t>
            </a:r>
          </a:p>
          <a:p>
            <a:r>
              <a:rPr lang="en-US" dirty="0"/>
              <a:t> Posters, leaflets, flyers </a:t>
            </a:r>
          </a:p>
          <a:p>
            <a:r>
              <a:rPr lang="en-US" dirty="0"/>
              <a:t> Stickers, labels </a:t>
            </a:r>
          </a:p>
          <a:p>
            <a:r>
              <a:rPr lang="en-US" dirty="0"/>
              <a:t> Presentation folders </a:t>
            </a:r>
          </a:p>
          <a:p>
            <a:r>
              <a:rPr lang="en-US" dirty="0" smtClean="0"/>
              <a:t>Correspondence</a:t>
            </a:r>
            <a:r>
              <a:rPr lang="en-US" dirty="0"/>
              <a:t>, greeting </a:t>
            </a:r>
            <a:r>
              <a:rPr lang="en-US" dirty="0" smtClean="0"/>
              <a:t>card</a:t>
            </a:r>
            <a:r>
              <a:rPr lang="ro-RO" dirty="0" smtClean="0"/>
              <a:t>s</a:t>
            </a:r>
            <a:r>
              <a:rPr lang="en-US" dirty="0" smtClean="0"/>
              <a:t> </a:t>
            </a:r>
            <a:endParaRPr lang="en-US" dirty="0"/>
          </a:p>
          <a:p>
            <a:pPr marL="0" indent="0">
              <a:buNone/>
            </a:pPr>
            <a:endParaRPr lang="en-US" dirty="0"/>
          </a:p>
        </p:txBody>
      </p:sp>
      <p:pic>
        <p:nvPicPr>
          <p:cNvPr id="10" name="Picture 9">
            <a:extLst>
              <a:ext uri="{FF2B5EF4-FFF2-40B4-BE49-F238E27FC236}">
                <a16:creationId xmlns="" xmlns:a16="http://schemas.microsoft.com/office/drawing/2014/main" id="{B2580351-D30B-484C-A997-929C1800C4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68"/>
          <a:stretch/>
        </p:blipFill>
        <p:spPr>
          <a:xfrm>
            <a:off x="5265579" y="825978"/>
            <a:ext cx="3476835" cy="240582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2376" y="1496407"/>
            <a:ext cx="2446084" cy="244799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86477">
            <a:off x="5209933" y="2692516"/>
            <a:ext cx="1031163" cy="98202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5944" y="408397"/>
            <a:ext cx="2518635" cy="183882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66848">
            <a:off x="9177804" y="1047073"/>
            <a:ext cx="1576534" cy="2376867"/>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097455">
            <a:off x="6914236" y="2225030"/>
            <a:ext cx="2323330" cy="3279889"/>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51491" y="2697035"/>
            <a:ext cx="4040509" cy="2949929"/>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78066" y="3619588"/>
            <a:ext cx="2886741" cy="2345477"/>
          </a:xfrm>
          <a:prstGeom prst="rect">
            <a:avLst/>
          </a:prstGeom>
        </p:spPr>
      </p:pic>
    </p:spTree>
    <p:extLst>
      <p:ext uri="{BB962C8B-B14F-4D97-AF65-F5344CB8AC3E}">
        <p14:creationId xmlns:p14="http://schemas.microsoft.com/office/powerpoint/2010/main" val="187581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8075A1-3555-4EBA-9943-C5EAF50A41A5}"/>
              </a:ext>
            </a:extLst>
          </p:cNvPr>
          <p:cNvSpPr>
            <a:spLocks noGrp="1"/>
          </p:cNvSpPr>
          <p:nvPr>
            <p:ph type="title"/>
          </p:nvPr>
        </p:nvSpPr>
        <p:spPr>
          <a:xfrm>
            <a:off x="3125755" y="316626"/>
            <a:ext cx="5664808" cy="1325563"/>
          </a:xfrm>
        </p:spPr>
        <p:txBody>
          <a:bodyPr/>
          <a:lstStyle/>
          <a:p>
            <a:r>
              <a:rPr lang="en-US" b="1" dirty="0">
                <a:solidFill>
                  <a:schemeClr val="accent1">
                    <a:lumMod val="50000"/>
                  </a:schemeClr>
                </a:solidFill>
              </a:rPr>
              <a:t>          </a:t>
            </a:r>
            <a:r>
              <a:rPr lang="en-US" b="1" dirty="0" smtClean="0">
                <a:solidFill>
                  <a:schemeClr val="accent1">
                    <a:lumMod val="50000"/>
                  </a:schemeClr>
                </a:solidFill>
              </a:rPr>
              <a:t>Printing </a:t>
            </a:r>
            <a:r>
              <a:rPr lang="en-US" b="1" dirty="0">
                <a:solidFill>
                  <a:schemeClr val="accent1">
                    <a:lumMod val="50000"/>
                  </a:schemeClr>
                </a:solidFill>
              </a:rPr>
              <a:t>services</a:t>
            </a:r>
          </a:p>
        </p:txBody>
      </p:sp>
      <p:sp>
        <p:nvSpPr>
          <p:cNvPr id="3" name="Content Placeholder 2">
            <a:extLst>
              <a:ext uri="{FF2B5EF4-FFF2-40B4-BE49-F238E27FC236}">
                <a16:creationId xmlns="" xmlns:a16="http://schemas.microsoft.com/office/drawing/2014/main" id="{57F41D92-4294-4D7F-892A-421766E451B6}"/>
              </a:ext>
            </a:extLst>
          </p:cNvPr>
          <p:cNvSpPr>
            <a:spLocks noGrp="1"/>
          </p:cNvSpPr>
          <p:nvPr>
            <p:ph idx="1"/>
          </p:nvPr>
        </p:nvSpPr>
        <p:spPr>
          <a:xfrm>
            <a:off x="5232903" y="1783591"/>
            <a:ext cx="6959097" cy="3551980"/>
          </a:xfrm>
        </p:spPr>
        <p:txBody>
          <a:bodyPr>
            <a:normAutofit fontScale="40000" lnSpcReduction="20000"/>
          </a:bodyPr>
          <a:lstStyle/>
          <a:p>
            <a:pPr marL="0" indent="0">
              <a:buNone/>
            </a:pPr>
            <a:r>
              <a:rPr lang="en-US" sz="3400" b="1" dirty="0">
                <a:solidFill>
                  <a:schemeClr val="accent1">
                    <a:lumMod val="50000"/>
                  </a:schemeClr>
                </a:solidFill>
              </a:rPr>
              <a:t>• Prepress </a:t>
            </a:r>
          </a:p>
          <a:p>
            <a:pPr marL="0" indent="0">
              <a:buNone/>
            </a:pPr>
            <a:r>
              <a:rPr lang="en-US" dirty="0"/>
              <a:t>Prepress is a term used in the printing industry and represents all the specific processes and procedures that take place before the final offset or digital printing. </a:t>
            </a:r>
            <a:endParaRPr lang="ro-RO" dirty="0" smtClean="0"/>
          </a:p>
          <a:p>
            <a:pPr marL="0" indent="0">
              <a:buNone/>
            </a:pPr>
            <a:r>
              <a:rPr lang="en-US" sz="3400" dirty="0" smtClean="0">
                <a:solidFill>
                  <a:schemeClr val="accent1">
                    <a:lumMod val="50000"/>
                  </a:schemeClr>
                </a:solidFill>
              </a:rPr>
              <a:t>• </a:t>
            </a:r>
            <a:r>
              <a:rPr lang="en-US" sz="3400" b="1" dirty="0">
                <a:solidFill>
                  <a:schemeClr val="accent1">
                    <a:lumMod val="50000"/>
                  </a:schemeClr>
                </a:solidFill>
              </a:rPr>
              <a:t>Publishing </a:t>
            </a:r>
            <a:r>
              <a:rPr lang="en-US" sz="3400" b="1" dirty="0" smtClean="0">
                <a:solidFill>
                  <a:schemeClr val="accent1">
                    <a:lumMod val="50000"/>
                  </a:schemeClr>
                </a:solidFill>
              </a:rPr>
              <a:t>house</a:t>
            </a:r>
            <a:endParaRPr lang="ro-RO" sz="3400" b="1" dirty="0" smtClean="0">
              <a:solidFill>
                <a:schemeClr val="accent1">
                  <a:lumMod val="50000"/>
                </a:schemeClr>
              </a:solidFill>
            </a:endParaRPr>
          </a:p>
          <a:p>
            <a:pPr marL="0" indent="0">
              <a:buNone/>
            </a:pPr>
            <a:r>
              <a:rPr lang="en-US" dirty="0" smtClean="0"/>
              <a:t> </a:t>
            </a:r>
            <a:r>
              <a:rPr lang="en-US" dirty="0"/>
              <a:t>Publishing of books and other periodicals. </a:t>
            </a:r>
          </a:p>
          <a:p>
            <a:pPr marL="0" indent="0">
              <a:buNone/>
            </a:pPr>
            <a:r>
              <a:rPr lang="en-US" sz="3400" dirty="0">
                <a:solidFill>
                  <a:schemeClr val="accent1">
                    <a:lumMod val="50000"/>
                  </a:schemeClr>
                </a:solidFill>
              </a:rPr>
              <a:t>• </a:t>
            </a:r>
            <a:r>
              <a:rPr lang="en-US" sz="3400" b="1" dirty="0">
                <a:solidFill>
                  <a:schemeClr val="accent1">
                    <a:lumMod val="50000"/>
                  </a:schemeClr>
                </a:solidFill>
              </a:rPr>
              <a:t>Digital printing </a:t>
            </a:r>
          </a:p>
          <a:p>
            <a:pPr marL="0" indent="0">
              <a:buNone/>
            </a:pPr>
            <a:r>
              <a:rPr lang="en-US" dirty="0"/>
              <a:t>Digital printing allows printing in a relatively short time, in small runs at a convenient price. We currently use high-performance production systems - </a:t>
            </a:r>
            <a:r>
              <a:rPr lang="en-US" i="1" dirty="0" err="1"/>
              <a:t>Versafire</a:t>
            </a:r>
            <a:r>
              <a:rPr lang="en-US" i="1" dirty="0"/>
              <a:t> EV professional digital printing machine, purchased in 2019, </a:t>
            </a:r>
            <a:r>
              <a:rPr lang="en-US" i="1" dirty="0" err="1"/>
              <a:t>Konika</a:t>
            </a:r>
            <a:r>
              <a:rPr lang="en-US" i="1" dirty="0"/>
              <a:t> Minolta ensuring speed and versatility, thus meeting the basic requirements of our customers.</a:t>
            </a:r>
          </a:p>
          <a:p>
            <a:pPr marL="0" indent="0">
              <a:buNone/>
            </a:pPr>
            <a:r>
              <a:rPr lang="en-US" sz="3400" b="1" dirty="0">
                <a:solidFill>
                  <a:schemeClr val="accent1">
                    <a:lumMod val="50000"/>
                  </a:schemeClr>
                </a:solidFill>
              </a:rPr>
              <a:t> • Offset printing </a:t>
            </a:r>
          </a:p>
          <a:p>
            <a:pPr marL="0" indent="0">
              <a:buNone/>
            </a:pPr>
            <a:r>
              <a:rPr lang="en-US" dirty="0"/>
              <a:t>Offset printing allows printing on offset paper, coated cardboard, duplex, etc. with weights between 45 and 350 g / sqm on </a:t>
            </a:r>
            <a:r>
              <a:rPr lang="ro-RO" dirty="0" err="1" smtClean="0"/>
              <a:t>offset</a:t>
            </a:r>
            <a:r>
              <a:rPr lang="en-US" dirty="0" smtClean="0"/>
              <a:t> </a:t>
            </a:r>
            <a:r>
              <a:rPr lang="en-US" dirty="0"/>
              <a:t>machines at a high quality standard. The technique we have, Heidelberg machines (world leader in the realization of technique and technology for printing) in 1, 2 and 5 color groups + 1 </a:t>
            </a:r>
            <a:r>
              <a:rPr lang="en-US" dirty="0" smtClean="0"/>
              <a:t>varnish</a:t>
            </a:r>
            <a:r>
              <a:rPr lang="en-US" dirty="0" smtClean="0"/>
              <a:t> </a:t>
            </a:r>
            <a:r>
              <a:rPr lang="en-US" dirty="0"/>
              <a:t>group, allows us to achieve reduced production times at competitive costs in the profile market. </a:t>
            </a:r>
          </a:p>
          <a:p>
            <a:pPr marL="0" indent="0">
              <a:buNone/>
            </a:pPr>
            <a:r>
              <a:rPr lang="en-US" sz="3400" b="1" dirty="0">
                <a:solidFill>
                  <a:schemeClr val="accent1">
                    <a:lumMod val="50000"/>
                  </a:schemeClr>
                </a:solidFill>
              </a:rPr>
              <a:t>• Binding </a:t>
            </a:r>
          </a:p>
          <a:p>
            <a:pPr marL="0" indent="0">
              <a:buNone/>
            </a:pPr>
            <a:r>
              <a:rPr lang="en-US" dirty="0"/>
              <a:t>In addition to the usual binding finishing operations (folding, </a:t>
            </a:r>
            <a:r>
              <a:rPr lang="en-US" dirty="0" smtClean="0"/>
              <a:t>interleaving, </a:t>
            </a:r>
            <a:r>
              <a:rPr lang="en-US" dirty="0"/>
              <a:t>stapling, </a:t>
            </a:r>
            <a:r>
              <a:rPr lang="en-US" dirty="0" err="1" smtClean="0"/>
              <a:t>cr</a:t>
            </a:r>
            <a:r>
              <a:rPr lang="ro-RO" dirty="0" err="1" smtClean="0"/>
              <a:t>easing</a:t>
            </a:r>
            <a:r>
              <a:rPr lang="en-US" dirty="0" smtClean="0"/>
              <a:t>, </a:t>
            </a:r>
            <a:r>
              <a:rPr lang="en-US" dirty="0"/>
              <a:t>insertion, </a:t>
            </a:r>
            <a:r>
              <a:rPr lang="en-US" dirty="0" smtClean="0"/>
              <a:t>stitching</a:t>
            </a:r>
            <a:r>
              <a:rPr lang="en-US" dirty="0" smtClean="0"/>
              <a:t>, </a:t>
            </a:r>
            <a:r>
              <a:rPr lang="en-US" dirty="0"/>
              <a:t>etc</a:t>
            </a:r>
            <a:r>
              <a:rPr lang="en-US" dirty="0" smtClean="0"/>
              <a:t>.)</a:t>
            </a:r>
            <a:r>
              <a:rPr lang="ro-RO" dirty="0" smtClean="0"/>
              <a:t> S.C. Tipo-Lidana SRL </a:t>
            </a:r>
            <a:r>
              <a:rPr lang="ro-RO" dirty="0" err="1" smtClean="0"/>
              <a:t>also</a:t>
            </a:r>
            <a:r>
              <a:rPr lang="ro-RO" dirty="0" smtClean="0"/>
              <a:t> </a:t>
            </a:r>
            <a:r>
              <a:rPr lang="ro-RO" dirty="0" err="1" smtClean="0"/>
              <a:t>offers</a:t>
            </a:r>
            <a:r>
              <a:rPr lang="ro-RO" dirty="0" smtClean="0"/>
              <a:t> </a:t>
            </a:r>
            <a:r>
              <a:rPr lang="ro-RO" dirty="0" err="1" smtClean="0"/>
              <a:t>high</a:t>
            </a:r>
            <a:r>
              <a:rPr lang="ro-RO" dirty="0" smtClean="0"/>
              <a:t> quality </a:t>
            </a:r>
            <a:r>
              <a:rPr lang="ro-RO" dirty="0" err="1" smtClean="0"/>
              <a:t>services</a:t>
            </a:r>
            <a:r>
              <a:rPr lang="ro-RO" dirty="0" smtClean="0"/>
              <a:t> in </a:t>
            </a:r>
            <a:r>
              <a:rPr lang="ro-RO" dirty="0" err="1" smtClean="0"/>
              <a:t>book</a:t>
            </a:r>
            <a:r>
              <a:rPr lang="ro-RO" dirty="0" smtClean="0"/>
              <a:t> </a:t>
            </a:r>
            <a:r>
              <a:rPr lang="ro-RO" dirty="0" err="1" smtClean="0"/>
              <a:t>production</a:t>
            </a:r>
            <a:r>
              <a:rPr lang="ro-RO" dirty="0" smtClean="0"/>
              <a:t> (</a:t>
            </a:r>
            <a:r>
              <a:rPr lang="ro-RO" dirty="0" err="1" smtClean="0"/>
              <a:t>paperbacks</a:t>
            </a:r>
            <a:r>
              <a:rPr lang="ro-RO" dirty="0" smtClean="0"/>
              <a:t> </a:t>
            </a:r>
            <a:r>
              <a:rPr lang="ro-RO" dirty="0" err="1" smtClean="0"/>
              <a:t>and</a:t>
            </a:r>
            <a:r>
              <a:rPr lang="ro-RO" dirty="0" smtClean="0"/>
              <a:t> </a:t>
            </a:r>
            <a:r>
              <a:rPr lang="ro-RO" dirty="0" err="1" smtClean="0"/>
              <a:t>hardcovers</a:t>
            </a:r>
            <a:r>
              <a:rPr lang="ro-RO" dirty="0" smtClean="0"/>
              <a:t>).</a:t>
            </a:r>
            <a:endParaRPr lang="en-US" dirty="0"/>
          </a:p>
          <a:p>
            <a:endParaRPr lang="en-US"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3005" t="18819" r="19108" b="6273"/>
          <a:stretch/>
        </p:blipFill>
        <p:spPr>
          <a:xfrm>
            <a:off x="503622" y="349581"/>
            <a:ext cx="2498756" cy="18378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4709" y="3676262"/>
            <a:ext cx="2415398" cy="1763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305" y="2670420"/>
            <a:ext cx="2755398" cy="20116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t="6822" b="7623"/>
          <a:stretch/>
        </p:blipFill>
        <p:spPr>
          <a:xfrm>
            <a:off x="2558385" y="1246381"/>
            <a:ext cx="2551140" cy="2182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8471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F384FD-3E1D-4364-B868-DA622AEDAA9C}"/>
              </a:ext>
            </a:extLst>
          </p:cNvPr>
          <p:cNvSpPr>
            <a:spLocks noGrp="1"/>
          </p:cNvSpPr>
          <p:nvPr>
            <p:ph type="title"/>
          </p:nvPr>
        </p:nvSpPr>
        <p:spPr>
          <a:xfrm>
            <a:off x="325017" y="150521"/>
            <a:ext cx="11634611" cy="689234"/>
          </a:xfrm>
        </p:spPr>
        <p:txBody>
          <a:bodyPr>
            <a:normAutofit fontScale="90000"/>
          </a:bodyPr>
          <a:lstStyle/>
          <a:p>
            <a:pPr algn="ctr"/>
            <a:r>
              <a:rPr kumimoji="0" lang="en-US" altLang="en-US" sz="4400" b="1" i="0" u="none" strike="noStrike" cap="none" normalizeH="0" baseline="0" dirty="0">
                <a:ln>
                  <a:noFill/>
                </a:ln>
                <a:solidFill>
                  <a:schemeClr val="accent1">
                    <a:lumMod val="50000"/>
                  </a:schemeClr>
                </a:solidFill>
                <a:effectLst/>
                <a:latin typeface="Arial" panose="020B0604020202020204" pitchFamily="34" charset="0"/>
              </a:rPr>
              <a:t>Low price performance</a:t>
            </a:r>
            <a:endParaRPr lang="en-US" b="1" dirty="0">
              <a:solidFill>
                <a:schemeClr val="accent1">
                  <a:lumMod val="50000"/>
                </a:schemeClr>
              </a:solidFill>
            </a:endParaRPr>
          </a:p>
        </p:txBody>
      </p:sp>
      <p:sp>
        <p:nvSpPr>
          <p:cNvPr id="3" name="Content Placeholder 2">
            <a:extLst>
              <a:ext uri="{FF2B5EF4-FFF2-40B4-BE49-F238E27FC236}">
                <a16:creationId xmlns="" xmlns:a16="http://schemas.microsoft.com/office/drawing/2014/main" id="{8003DCB3-26B2-4A09-8F13-8EE405FEC916}"/>
              </a:ext>
            </a:extLst>
          </p:cNvPr>
          <p:cNvSpPr>
            <a:spLocks noGrp="1"/>
          </p:cNvSpPr>
          <p:nvPr>
            <p:ph idx="1"/>
          </p:nvPr>
        </p:nvSpPr>
        <p:spPr>
          <a:xfrm>
            <a:off x="0" y="914399"/>
            <a:ext cx="7568697" cy="4771177"/>
          </a:xfrm>
        </p:spPr>
        <p:txBody>
          <a:bodyPr>
            <a:normAutofit fontScale="77500" lnSpcReduction="20000"/>
          </a:bodyPr>
          <a:lstStyle/>
          <a:p>
            <a:r>
              <a:rPr kumimoji="0" lang="en-US" altLang="en-US" sz="2800" b="0" i="0" u="none" strike="noStrike" cap="none" normalizeH="0" baseline="0" dirty="0">
                <a:ln>
                  <a:noFill/>
                </a:ln>
                <a:solidFill>
                  <a:schemeClr val="tx1"/>
                </a:solidFill>
                <a:effectLst/>
              </a:rPr>
              <a:t>The performance of our equipment allows an increased speed in performing </a:t>
            </a:r>
            <a:r>
              <a:rPr lang="ro-RO" altLang="en-US" dirty="0" err="1" smtClean="0"/>
              <a:t>numbers</a:t>
            </a:r>
            <a:r>
              <a:rPr kumimoji="0" lang="en-US" altLang="en-US" sz="2800" b="0" i="0" u="none" strike="noStrike" cap="none" normalizeH="0" baseline="0" dirty="0" smtClean="0">
                <a:ln>
                  <a:noFill/>
                </a:ln>
                <a:solidFill>
                  <a:schemeClr val="tx1"/>
                </a:solidFill>
                <a:effectLst/>
              </a:rPr>
              <a:t> </a:t>
            </a:r>
            <a:r>
              <a:rPr kumimoji="0" lang="ro-RO" altLang="en-US" sz="2800" b="0" i="0" u="none" strike="noStrike" cap="none" normalizeH="0" baseline="0" dirty="0" smtClean="0">
                <a:ln>
                  <a:noFill/>
                </a:ln>
                <a:solidFill>
                  <a:schemeClr val="tx1"/>
                </a:solidFill>
                <a:effectLst/>
              </a:rPr>
              <a:t>of </a:t>
            </a:r>
            <a:r>
              <a:rPr kumimoji="0" lang="ro-RO" altLang="en-US" sz="2800" b="0" i="0" u="none" strike="noStrike" cap="none" normalizeH="0" baseline="0" dirty="0" err="1" smtClean="0">
                <a:ln>
                  <a:noFill/>
                </a:ln>
                <a:solidFill>
                  <a:schemeClr val="tx1"/>
                </a:solidFill>
                <a:effectLst/>
              </a:rPr>
              <a:t>copies</a:t>
            </a:r>
            <a:r>
              <a:rPr kumimoji="0" lang="ro-RO" altLang="en-US" sz="2800" b="0" i="0" u="none" strike="noStrike" cap="none" normalizeH="0" baseline="0" dirty="0" smtClean="0">
                <a:ln>
                  <a:noFill/>
                </a:ln>
                <a:solidFill>
                  <a:schemeClr val="tx1"/>
                </a:solidFill>
                <a:effectLst/>
              </a:rPr>
              <a:t> </a:t>
            </a:r>
            <a:r>
              <a:rPr kumimoji="0" lang="en-US" altLang="en-US" sz="2800" b="0" i="0" u="none" strike="noStrike" cap="none" normalizeH="0" baseline="0" dirty="0" smtClean="0">
                <a:ln>
                  <a:noFill/>
                </a:ln>
                <a:solidFill>
                  <a:schemeClr val="tx1"/>
                </a:solidFill>
                <a:effectLst/>
              </a:rPr>
              <a:t>at </a:t>
            </a:r>
            <a:r>
              <a:rPr lang="ro-RO" altLang="en-US" dirty="0" err="1" smtClean="0"/>
              <a:t>good</a:t>
            </a:r>
            <a:r>
              <a:rPr kumimoji="0" lang="en-US" altLang="en-US" sz="2800" b="0" i="0" u="none" strike="noStrike" cap="none" normalizeH="0" baseline="0" dirty="0" smtClean="0">
                <a:ln>
                  <a:noFill/>
                </a:ln>
                <a:solidFill>
                  <a:schemeClr val="tx1"/>
                </a:solidFill>
                <a:effectLst/>
              </a:rPr>
              <a:t> </a:t>
            </a:r>
            <a:r>
              <a:rPr kumimoji="0" lang="en-US" altLang="en-US" sz="2800" b="0" i="0" u="none" strike="noStrike" cap="none" normalizeH="0" baseline="0" dirty="0">
                <a:ln>
                  <a:noFill/>
                </a:ln>
                <a:solidFill>
                  <a:schemeClr val="tx1"/>
                </a:solidFill>
                <a:effectLst/>
              </a:rPr>
              <a:t>prices on the profile market. </a:t>
            </a:r>
            <a:endParaRPr kumimoji="0" lang="ro-RO" altLang="en-US" sz="2800" b="0" i="0" u="none" strike="noStrike" cap="none" normalizeH="0" baseline="0" dirty="0" smtClean="0">
              <a:ln>
                <a:noFill/>
              </a:ln>
              <a:solidFill>
                <a:schemeClr val="tx1"/>
              </a:solidFill>
              <a:effectLst/>
            </a:endParaRPr>
          </a:p>
          <a:p>
            <a:r>
              <a:rPr kumimoji="0" lang="en-US" altLang="en-US" sz="2800" b="0" i="0" u="none" strike="noStrike" cap="none" normalizeH="0" baseline="0" dirty="0" smtClean="0">
                <a:ln>
                  <a:noFill/>
                </a:ln>
                <a:solidFill>
                  <a:schemeClr val="tx1"/>
                </a:solidFill>
                <a:effectLst/>
              </a:rPr>
              <a:t>The </a:t>
            </a:r>
            <a:r>
              <a:rPr kumimoji="0" lang="en-US" altLang="en-US" sz="2800" b="0" i="0" u="none" strike="noStrike" cap="none" normalizeH="0" baseline="0" dirty="0">
                <a:ln>
                  <a:noFill/>
                </a:ln>
                <a:solidFill>
                  <a:schemeClr val="tx1"/>
                </a:solidFill>
                <a:effectLst/>
              </a:rPr>
              <a:t>printing services market is constantly evolving, and the quality </a:t>
            </a:r>
            <a:r>
              <a:rPr kumimoji="0" lang="en-US" altLang="en-US" sz="2800" b="0" i="0" u="none" strike="noStrike" cap="none" normalizeH="0" baseline="0" dirty="0" smtClean="0">
                <a:ln>
                  <a:noFill/>
                </a:ln>
                <a:solidFill>
                  <a:schemeClr val="tx1"/>
                </a:solidFill>
                <a:effectLst/>
              </a:rPr>
              <a:t>standards </a:t>
            </a:r>
            <a:r>
              <a:rPr kumimoji="0" lang="en-US" altLang="en-US" sz="2800" b="0" i="0" u="none" strike="noStrike" cap="none" normalizeH="0" baseline="0" dirty="0">
                <a:ln>
                  <a:noFill/>
                </a:ln>
                <a:solidFill>
                  <a:schemeClr val="tx1"/>
                </a:solidFill>
                <a:effectLst/>
              </a:rPr>
              <a:t>are more and more high. </a:t>
            </a:r>
            <a:endParaRPr lang="en-US" altLang="en-US" dirty="0"/>
          </a:p>
          <a:p>
            <a:r>
              <a:rPr kumimoji="0" lang="en-US" altLang="en-US" sz="2800" b="0" i="0" u="none" strike="noStrike" cap="none" normalizeH="0" baseline="0" dirty="0">
                <a:ln>
                  <a:noFill/>
                </a:ln>
                <a:solidFill>
                  <a:schemeClr val="tx1"/>
                </a:solidFill>
                <a:effectLst/>
              </a:rPr>
              <a:t>The adaptation of the services provided </a:t>
            </a:r>
            <a:r>
              <a:rPr lang="ro-RO" altLang="en-US" dirty="0" err="1" smtClean="0"/>
              <a:t>to</a:t>
            </a:r>
            <a:r>
              <a:rPr kumimoji="0" lang="en-US" altLang="en-US" sz="2800" b="0" i="0" u="none" strike="noStrike" cap="none" normalizeH="0" baseline="0" dirty="0" smtClean="0">
                <a:ln>
                  <a:noFill/>
                </a:ln>
                <a:solidFill>
                  <a:schemeClr val="tx1"/>
                </a:solidFill>
                <a:effectLst/>
              </a:rPr>
              <a:t> </a:t>
            </a:r>
            <a:r>
              <a:rPr kumimoji="0" lang="en-US" altLang="en-US" sz="2800" b="0" i="0" u="none" strike="noStrike" cap="none" normalizeH="0" baseline="0" dirty="0">
                <a:ln>
                  <a:noFill/>
                </a:ln>
                <a:solidFill>
                  <a:schemeClr val="tx1"/>
                </a:solidFill>
                <a:effectLst/>
              </a:rPr>
              <a:t>the level of the market </a:t>
            </a:r>
            <a:r>
              <a:rPr lang="ro-RO" altLang="en-US" dirty="0" err="1" smtClean="0"/>
              <a:t>standards</a:t>
            </a:r>
            <a:r>
              <a:rPr kumimoji="0" lang="en-US" altLang="en-US" sz="2800" b="0" i="0" u="none" strike="noStrike" cap="none" normalizeH="0" baseline="0" dirty="0" smtClean="0">
                <a:ln>
                  <a:noFill/>
                </a:ln>
                <a:solidFill>
                  <a:schemeClr val="tx1"/>
                </a:solidFill>
                <a:effectLst/>
              </a:rPr>
              <a:t>, </a:t>
            </a:r>
            <a:r>
              <a:rPr kumimoji="0" lang="en-US" altLang="en-US" sz="2800" b="0" i="0" u="none" strike="noStrike" cap="none" normalizeH="0" baseline="0" dirty="0">
                <a:ln>
                  <a:noFill/>
                </a:ln>
                <a:solidFill>
                  <a:schemeClr val="tx1"/>
                </a:solidFill>
                <a:effectLst/>
              </a:rPr>
              <a:t>by increasing the quality and the volume of the services, </a:t>
            </a:r>
            <a:r>
              <a:rPr kumimoji="0" lang="ro-RO" altLang="en-US" sz="2800" b="0" i="0" u="none" strike="noStrike" cap="none" normalizeH="0" baseline="0" dirty="0" err="1" smtClean="0">
                <a:ln>
                  <a:noFill/>
                </a:ln>
                <a:solidFill>
                  <a:schemeClr val="tx1"/>
                </a:solidFill>
                <a:effectLst/>
              </a:rPr>
              <a:t>required</a:t>
            </a:r>
            <a:r>
              <a:rPr kumimoji="0" lang="ro-RO" altLang="en-US" sz="2800" b="0" i="0" u="none" strike="noStrike" cap="none" normalizeH="0" baseline="0" dirty="0" smtClean="0">
                <a:ln>
                  <a:noFill/>
                </a:ln>
                <a:solidFill>
                  <a:schemeClr val="tx1"/>
                </a:solidFill>
                <a:effectLst/>
              </a:rPr>
              <a:t> </a:t>
            </a:r>
            <a:r>
              <a:rPr kumimoji="0" lang="en-US" altLang="en-US" sz="2800" b="0" i="0" u="none" strike="noStrike" cap="none" normalizeH="0" baseline="0" dirty="0" smtClean="0">
                <a:ln>
                  <a:noFill/>
                </a:ln>
                <a:solidFill>
                  <a:schemeClr val="tx1"/>
                </a:solidFill>
                <a:effectLst/>
              </a:rPr>
              <a:t>investments </a:t>
            </a:r>
            <a:r>
              <a:rPr kumimoji="0" lang="en-US" altLang="en-US" sz="2800" b="0" i="0" u="none" strike="noStrike" cap="none" normalizeH="0" baseline="0" dirty="0">
                <a:ln>
                  <a:noFill/>
                </a:ln>
                <a:solidFill>
                  <a:schemeClr val="tx1"/>
                </a:solidFill>
                <a:effectLst/>
              </a:rPr>
              <a:t>in the last years. In 2019, two new machines were purchased, namely: - for offset printing activity - Heidelberg </a:t>
            </a:r>
            <a:r>
              <a:rPr kumimoji="0" lang="en-US" altLang="en-US" sz="2800" b="0" i="0" u="none" strike="noStrike" cap="none" normalizeH="0" baseline="0" dirty="0" err="1">
                <a:ln>
                  <a:noFill/>
                </a:ln>
                <a:solidFill>
                  <a:schemeClr val="tx1"/>
                </a:solidFill>
                <a:effectLst/>
              </a:rPr>
              <a:t>Speedmaster</a:t>
            </a:r>
            <a:r>
              <a:rPr kumimoji="0" lang="en-US" altLang="en-US" sz="2800" b="0" i="0" u="none" strike="noStrike" cap="none" normalizeH="0" baseline="0" dirty="0">
                <a:ln>
                  <a:noFill/>
                </a:ln>
                <a:solidFill>
                  <a:schemeClr val="tx1"/>
                </a:solidFill>
                <a:effectLst/>
              </a:rPr>
              <a:t> CX 75-5 + L, 5 color groups + 1 group of varnish and pre-press software Flow Easy</a:t>
            </a:r>
            <a:r>
              <a:rPr kumimoji="0" lang="en-US" altLang="en-US" sz="2800" b="0" i="0" u="none" strike="noStrike" cap="none" normalizeH="0" baseline="0" dirty="0" smtClean="0">
                <a:ln>
                  <a:noFill/>
                </a:ln>
                <a:solidFill>
                  <a:schemeClr val="tx1"/>
                </a:solidFill>
                <a:effectLst/>
              </a:rPr>
              <a:t>,</a:t>
            </a:r>
            <a:r>
              <a:rPr kumimoji="0" lang="ro-RO" altLang="en-US" sz="2800" b="0" i="0" u="none" strike="noStrike" cap="none" normalizeH="0" baseline="0" dirty="0" smtClean="0">
                <a:ln>
                  <a:noFill/>
                </a:ln>
                <a:solidFill>
                  <a:schemeClr val="tx1"/>
                </a:solidFill>
                <a:effectLst/>
              </a:rPr>
              <a:t> </a:t>
            </a:r>
            <a:r>
              <a:rPr kumimoji="0" lang="ro-RO" altLang="en-US" sz="2800" b="0" i="0" u="none" strike="noStrike" cap="none" normalizeH="0" baseline="0" dirty="0" err="1" smtClean="0">
                <a:ln>
                  <a:noFill/>
                </a:ln>
                <a:solidFill>
                  <a:schemeClr val="tx1"/>
                </a:solidFill>
                <a:effectLst/>
              </a:rPr>
              <a:t>and</a:t>
            </a:r>
            <a:r>
              <a:rPr kumimoji="0" lang="ro-RO" altLang="en-US" sz="2800" b="0" i="0" u="none" strike="noStrike" cap="none" normalizeH="0" baseline="0" dirty="0" smtClean="0">
                <a:ln>
                  <a:noFill/>
                </a:ln>
                <a:solidFill>
                  <a:schemeClr val="tx1"/>
                </a:solidFill>
                <a:effectLst/>
              </a:rPr>
              <a:t> for </a:t>
            </a:r>
            <a:r>
              <a:rPr lang="en-US" altLang="en-US" dirty="0"/>
              <a:t>digital printing </a:t>
            </a:r>
            <a:r>
              <a:rPr kumimoji="0" lang="en-US" altLang="en-US" sz="2800" b="0" i="0" u="none" strike="noStrike" cap="none" normalizeH="0" baseline="0" dirty="0" smtClean="0">
                <a:ln>
                  <a:noFill/>
                </a:ln>
                <a:solidFill>
                  <a:schemeClr val="tx1"/>
                </a:solidFill>
                <a:effectLst/>
              </a:rPr>
              <a:t>- </a:t>
            </a:r>
            <a:r>
              <a:rPr kumimoji="0" lang="en-US" altLang="en-US" sz="2800" b="0" i="0" u="none" strike="noStrike" cap="none" normalizeH="0" baseline="0" dirty="0">
                <a:ln>
                  <a:noFill/>
                </a:ln>
                <a:solidFill>
                  <a:schemeClr val="tx1"/>
                </a:solidFill>
                <a:effectLst/>
              </a:rPr>
              <a:t>Heidelberg </a:t>
            </a:r>
            <a:r>
              <a:rPr kumimoji="0" lang="en-US" altLang="en-US" sz="2800" b="0" i="0" u="none" strike="noStrike" cap="none" normalizeH="0" baseline="0" dirty="0" err="1">
                <a:ln>
                  <a:noFill/>
                </a:ln>
                <a:solidFill>
                  <a:schemeClr val="tx1"/>
                </a:solidFill>
                <a:effectLst/>
              </a:rPr>
              <a:t>Versafire</a:t>
            </a:r>
            <a:r>
              <a:rPr kumimoji="0" lang="en-US" altLang="en-US" sz="2800" b="0" i="0" u="none" strike="noStrike" cap="none" normalizeH="0" baseline="0" dirty="0">
                <a:ln>
                  <a:noFill/>
                </a:ln>
                <a:solidFill>
                  <a:schemeClr val="tx1"/>
                </a:solidFill>
                <a:effectLst/>
              </a:rPr>
              <a:t> </a:t>
            </a:r>
            <a:r>
              <a:rPr kumimoji="0" lang="en-US" altLang="en-US" sz="2800" b="0" i="0" u="none" strike="noStrike" cap="none" normalizeH="0" baseline="0" dirty="0" smtClean="0">
                <a:ln>
                  <a:noFill/>
                </a:ln>
                <a:solidFill>
                  <a:schemeClr val="tx1"/>
                </a:solidFill>
                <a:effectLst/>
              </a:rPr>
              <a:t>EV. </a:t>
            </a:r>
            <a:endParaRPr kumimoji="0" lang="en-US" altLang="en-US" sz="2800" b="0" i="0" u="none" strike="noStrike" cap="none" normalizeH="0" baseline="0" dirty="0">
              <a:ln>
                <a:noFill/>
              </a:ln>
              <a:solidFill>
                <a:schemeClr val="tx1"/>
              </a:solidFill>
              <a:effectLst/>
            </a:endParaRPr>
          </a:p>
          <a:p>
            <a:r>
              <a:rPr kumimoji="0" lang="en-US" altLang="en-US" sz="2800" b="0" i="0" u="none" strike="noStrike" cap="none" normalizeH="0" baseline="0" dirty="0">
                <a:ln>
                  <a:noFill/>
                </a:ln>
                <a:solidFill>
                  <a:schemeClr val="tx1"/>
                </a:solidFill>
                <a:effectLst/>
              </a:rPr>
              <a:t>These </a:t>
            </a:r>
            <a:r>
              <a:rPr kumimoji="0" lang="en-US" altLang="en-US" sz="2800" b="0" i="0" u="none" strike="noStrike" cap="none" normalizeH="0" baseline="0" dirty="0" smtClean="0">
                <a:ln>
                  <a:noFill/>
                </a:ln>
                <a:solidFill>
                  <a:schemeClr val="tx1"/>
                </a:solidFill>
                <a:effectLst/>
              </a:rPr>
              <a:t>machines increase </a:t>
            </a:r>
            <a:r>
              <a:rPr kumimoji="0" lang="en-US" altLang="en-US" sz="2800" b="0" i="0" u="none" strike="noStrike" cap="none" normalizeH="0" baseline="0" dirty="0">
                <a:ln>
                  <a:noFill/>
                </a:ln>
                <a:solidFill>
                  <a:schemeClr val="tx1"/>
                </a:solidFill>
                <a:effectLst/>
              </a:rPr>
              <a:t>productivity, while reducing production costs and substantially increasing the quality of final products. All these have the effect of increasing the degree of competitiveness of SC Tipo-</a:t>
            </a:r>
            <a:r>
              <a:rPr kumimoji="0" lang="en-US" altLang="en-US" sz="2800" b="0" i="0" u="none" strike="noStrike" cap="none" normalizeH="0" baseline="0" dirty="0" err="1">
                <a:ln>
                  <a:noFill/>
                </a:ln>
                <a:solidFill>
                  <a:schemeClr val="tx1"/>
                </a:solidFill>
                <a:effectLst/>
              </a:rPr>
              <a:t>Lidana</a:t>
            </a:r>
            <a:r>
              <a:rPr kumimoji="0" lang="en-US" altLang="en-US" sz="2800" b="0" i="0" u="none" strike="noStrike" cap="none" normalizeH="0" baseline="0" dirty="0">
                <a:ln>
                  <a:noFill/>
                </a:ln>
                <a:solidFill>
                  <a:schemeClr val="tx1"/>
                </a:solidFill>
                <a:effectLst/>
              </a:rPr>
              <a:t> SRL.</a:t>
            </a:r>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5771" t="11353" r="14215" b="20132"/>
          <a:stretch/>
        </p:blipFill>
        <p:spPr>
          <a:xfrm rot="500267">
            <a:off x="8118399" y="1011225"/>
            <a:ext cx="3578039" cy="27228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2189" y="2956624"/>
            <a:ext cx="3067973" cy="2045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8366"/>
          <a:stretch/>
        </p:blipFill>
        <p:spPr>
          <a:xfrm>
            <a:off x="7451000" y="3691619"/>
            <a:ext cx="2533382" cy="2068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35149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757</TotalTime>
  <Words>1469</Words>
  <Application>Microsoft Office PowerPoint</Application>
  <PresentationFormat>Widescreen</PresentationFormat>
  <Paragraphs>87</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TIPO-LIDANA PRESENTATION</vt:lpstr>
      <vt:lpstr>Activity</vt:lpstr>
      <vt:lpstr>PowerPoint Presentation</vt:lpstr>
      <vt:lpstr>Strategy and relation with SDGs 2030</vt:lpstr>
      <vt:lpstr>PowerPoint Presentation</vt:lpstr>
      <vt:lpstr>The short-term objectives</vt:lpstr>
      <vt:lpstr>PowerPoint Presentation</vt:lpstr>
      <vt:lpstr>          Printing services</vt:lpstr>
      <vt:lpstr>Low price performance</vt:lpstr>
      <vt:lpstr>New Equipment</vt:lpstr>
      <vt:lpstr>Heidelberg Speedmaster</vt:lpstr>
      <vt:lpstr> Professional digital printing machine</vt:lpstr>
      <vt:lpstr>Conclusions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Cristi</dc:creator>
  <cp:lastModifiedBy>Cristi</cp:lastModifiedBy>
  <cp:revision>42</cp:revision>
  <dcterms:created xsi:type="dcterms:W3CDTF">2021-06-11T05:57:56Z</dcterms:created>
  <dcterms:modified xsi:type="dcterms:W3CDTF">2021-06-15T11:29:24Z</dcterms:modified>
</cp:coreProperties>
</file>